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Gill Sans"/>
      <p:regular r:id="rId27"/>
      <p:bold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GillSans-bold.fntdata"/><Relationship Id="rId27" Type="http://schemas.openxmlformats.org/officeDocument/2006/relationships/font" Target="fonts/GillSans-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e1d29449fe_0_6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ge1d29449fe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e1d29449fe_0_2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ge1d29449fe_0_2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e1d29449fe_0_2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e1d29449fe_0_2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e1d29449fe_0_23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ge1d29449fe_0_2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1d29449fe_0_25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ge1d29449fe_0_2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e1d29449fe_0_27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ge1d29449fe_0_2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e1d29449fe_0_28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e1d29449fe_0_2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e1d29449fe_0_2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ge1d29449fe_0_2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e1d29449fe_0_3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ge1d29449fe_0_3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e1d29449fe_0_3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ge1d29449fe_0_3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e1d29449fe_0_3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ge1d29449fe_0_3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e1d29449fe_0_7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ge1d29449fe_0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e1d29449fe_0_32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e1d29449fe_0_3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e1d29449fe_0_1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ge1d29449fe_0_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e1d29449fe_0_15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ge1d29449fe_0_1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e1d29449fe_0_15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ge1d29449fe_0_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e1d29449fe_0_16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ge1d29449fe_0_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e1d29449fe_0_17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ge1d29449fe_0_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e1d29449fe_0_19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ge1d29449fe_0_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e1d29449fe_0_2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ge1d29449fe_0_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p:cSld name="Diapositiva de título">
    <p:spTree>
      <p:nvGrpSpPr>
        <p:cNvPr id="54" name="Shape 54"/>
        <p:cNvGrpSpPr/>
        <p:nvPr/>
      </p:nvGrpSpPr>
      <p:grpSpPr>
        <a:xfrm>
          <a:off x="0" y="0"/>
          <a:ext cx="0" cy="0"/>
          <a:chOff x="0" y="0"/>
          <a:chExt cx="0" cy="0"/>
        </a:xfrm>
      </p:grpSpPr>
      <p:sp>
        <p:nvSpPr>
          <p:cNvPr id="55" name="Google Shape;55;p14"/>
          <p:cNvSpPr txBox="1"/>
          <p:nvPr>
            <p:ph type="ctrTitle"/>
          </p:nvPr>
        </p:nvSpPr>
        <p:spPr>
          <a:xfrm>
            <a:off x="685800" y="841772"/>
            <a:ext cx="7772400" cy="1790700"/>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6" name="Google Shape;56;p14"/>
          <p:cNvSpPr txBox="1"/>
          <p:nvPr>
            <p:ph idx="1" type="subTitle"/>
          </p:nvPr>
        </p:nvSpPr>
        <p:spPr>
          <a:xfrm>
            <a:off x="1143000" y="2701528"/>
            <a:ext cx="6858000" cy="12417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57" name="Google Shape;57;p14"/>
          <p:cNvSpPr txBox="1"/>
          <p:nvPr>
            <p:ph idx="12" type="sldNum"/>
          </p:nvPr>
        </p:nvSpPr>
        <p:spPr>
          <a:xfrm>
            <a:off x="8454213" y="4838779"/>
            <a:ext cx="689700" cy="192600"/>
          </a:xfrm>
          <a:prstGeom prst="rect">
            <a:avLst/>
          </a:prstGeom>
          <a:noFill/>
          <a:ln>
            <a:noFill/>
          </a:ln>
        </p:spPr>
        <p:txBody>
          <a:bodyPr anchorCtr="0" anchor="t"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p:cSld name="Título y objetos">
    <p:spTree>
      <p:nvGrpSpPr>
        <p:cNvPr id="58" name="Shape 58"/>
        <p:cNvGrpSpPr/>
        <p:nvPr/>
      </p:nvGrpSpPr>
      <p:grpSpPr>
        <a:xfrm>
          <a:off x="0" y="0"/>
          <a:ext cx="0" cy="0"/>
          <a:chOff x="0" y="0"/>
          <a:chExt cx="0" cy="0"/>
        </a:xfrm>
      </p:grpSpPr>
      <p:sp>
        <p:nvSpPr>
          <p:cNvPr id="59" name="Google Shape;59;p15"/>
          <p:cNvSpPr txBox="1"/>
          <p:nvPr>
            <p:ph type="title"/>
          </p:nvPr>
        </p:nvSpPr>
        <p:spPr>
          <a:xfrm>
            <a:off x="628650" y="273844"/>
            <a:ext cx="7886700" cy="994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60" name="Google Shape;60;p15"/>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1" name="Google Shape;61;p15"/>
          <p:cNvSpPr txBox="1"/>
          <p:nvPr>
            <p:ph idx="12" type="sldNum"/>
          </p:nvPr>
        </p:nvSpPr>
        <p:spPr>
          <a:xfrm>
            <a:off x="8454213" y="4838779"/>
            <a:ext cx="689700" cy="192600"/>
          </a:xfrm>
          <a:prstGeom prst="rect">
            <a:avLst/>
          </a:prstGeom>
          <a:noFill/>
          <a:ln>
            <a:noFill/>
          </a:ln>
        </p:spPr>
        <p:txBody>
          <a:bodyPr anchorCtr="0" anchor="t"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p:cSld name="Encabezado de sección">
    <p:spTree>
      <p:nvGrpSpPr>
        <p:cNvPr id="62" name="Shape 62"/>
        <p:cNvGrpSpPr/>
        <p:nvPr/>
      </p:nvGrpSpPr>
      <p:grpSpPr>
        <a:xfrm>
          <a:off x="0" y="0"/>
          <a:ext cx="0" cy="0"/>
          <a:chOff x="0" y="0"/>
          <a:chExt cx="0" cy="0"/>
        </a:xfrm>
      </p:grpSpPr>
      <p:sp>
        <p:nvSpPr>
          <p:cNvPr id="63" name="Google Shape;63;p16"/>
          <p:cNvSpPr txBox="1"/>
          <p:nvPr>
            <p:ph type="title"/>
          </p:nvPr>
        </p:nvSpPr>
        <p:spPr>
          <a:xfrm>
            <a:off x="623888" y="1282304"/>
            <a:ext cx="7886700" cy="21396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64" name="Google Shape;64;p16"/>
          <p:cNvSpPr txBox="1"/>
          <p:nvPr>
            <p:ph idx="1" type="body"/>
          </p:nvPr>
        </p:nvSpPr>
        <p:spPr>
          <a:xfrm>
            <a:off x="623888" y="3442098"/>
            <a:ext cx="7886700" cy="1125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65" name="Google Shape;65;p16"/>
          <p:cNvSpPr txBox="1"/>
          <p:nvPr>
            <p:ph idx="12" type="sldNum"/>
          </p:nvPr>
        </p:nvSpPr>
        <p:spPr>
          <a:xfrm>
            <a:off x="8454213" y="4838779"/>
            <a:ext cx="689700" cy="192600"/>
          </a:xfrm>
          <a:prstGeom prst="rect">
            <a:avLst/>
          </a:prstGeom>
          <a:noFill/>
          <a:ln>
            <a:noFill/>
          </a:ln>
        </p:spPr>
        <p:txBody>
          <a:bodyPr anchorCtr="0" anchor="t"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p:cSld name="Dos objetos">
    <p:spTree>
      <p:nvGrpSpPr>
        <p:cNvPr id="66" name="Shape 66"/>
        <p:cNvGrpSpPr/>
        <p:nvPr/>
      </p:nvGrpSpPr>
      <p:grpSpPr>
        <a:xfrm>
          <a:off x="0" y="0"/>
          <a:ext cx="0" cy="0"/>
          <a:chOff x="0" y="0"/>
          <a:chExt cx="0" cy="0"/>
        </a:xfrm>
      </p:grpSpPr>
      <p:sp>
        <p:nvSpPr>
          <p:cNvPr id="67" name="Google Shape;67;p17"/>
          <p:cNvSpPr txBox="1"/>
          <p:nvPr>
            <p:ph type="title"/>
          </p:nvPr>
        </p:nvSpPr>
        <p:spPr>
          <a:xfrm>
            <a:off x="628650" y="273844"/>
            <a:ext cx="7886700" cy="994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68" name="Google Shape;68;p17"/>
          <p:cNvSpPr txBox="1"/>
          <p:nvPr>
            <p:ph idx="1" type="body"/>
          </p:nvPr>
        </p:nvSpPr>
        <p:spPr>
          <a:xfrm>
            <a:off x="628650" y="1369219"/>
            <a:ext cx="3886200" cy="32634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9" name="Google Shape;69;p17"/>
          <p:cNvSpPr txBox="1"/>
          <p:nvPr>
            <p:ph idx="2" type="body"/>
          </p:nvPr>
        </p:nvSpPr>
        <p:spPr>
          <a:xfrm>
            <a:off x="4629150" y="1369219"/>
            <a:ext cx="3886200" cy="32634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0" name="Google Shape;70;p17"/>
          <p:cNvSpPr txBox="1"/>
          <p:nvPr>
            <p:ph idx="12" type="sldNum"/>
          </p:nvPr>
        </p:nvSpPr>
        <p:spPr>
          <a:xfrm>
            <a:off x="8454213" y="4838779"/>
            <a:ext cx="689700" cy="192600"/>
          </a:xfrm>
          <a:prstGeom prst="rect">
            <a:avLst/>
          </a:prstGeom>
          <a:noFill/>
          <a:ln>
            <a:noFill/>
          </a:ln>
        </p:spPr>
        <p:txBody>
          <a:bodyPr anchorCtr="0" anchor="t"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p:cSld name="Comparación">
    <p:spTree>
      <p:nvGrpSpPr>
        <p:cNvPr id="71" name="Shape 71"/>
        <p:cNvGrpSpPr/>
        <p:nvPr/>
      </p:nvGrpSpPr>
      <p:grpSpPr>
        <a:xfrm>
          <a:off x="0" y="0"/>
          <a:ext cx="0" cy="0"/>
          <a:chOff x="0" y="0"/>
          <a:chExt cx="0" cy="0"/>
        </a:xfrm>
      </p:grpSpPr>
      <p:sp>
        <p:nvSpPr>
          <p:cNvPr id="72" name="Google Shape;72;p18"/>
          <p:cNvSpPr txBox="1"/>
          <p:nvPr>
            <p:ph type="title"/>
          </p:nvPr>
        </p:nvSpPr>
        <p:spPr>
          <a:xfrm>
            <a:off x="629841" y="273844"/>
            <a:ext cx="7886700" cy="994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3" name="Google Shape;73;p18"/>
          <p:cNvSpPr txBox="1"/>
          <p:nvPr>
            <p:ph idx="1" type="body"/>
          </p:nvPr>
        </p:nvSpPr>
        <p:spPr>
          <a:xfrm>
            <a:off x="629842" y="1260872"/>
            <a:ext cx="3868200" cy="618000"/>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74" name="Google Shape;74;p18"/>
          <p:cNvSpPr txBox="1"/>
          <p:nvPr>
            <p:ph idx="2" type="body"/>
          </p:nvPr>
        </p:nvSpPr>
        <p:spPr>
          <a:xfrm>
            <a:off x="629842" y="1878806"/>
            <a:ext cx="3868200" cy="2763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5" name="Google Shape;75;p18"/>
          <p:cNvSpPr txBox="1"/>
          <p:nvPr>
            <p:ph idx="3" type="body"/>
          </p:nvPr>
        </p:nvSpPr>
        <p:spPr>
          <a:xfrm>
            <a:off x="4629150" y="1260872"/>
            <a:ext cx="3887400" cy="618000"/>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76" name="Google Shape;76;p18"/>
          <p:cNvSpPr txBox="1"/>
          <p:nvPr>
            <p:ph idx="4" type="body"/>
          </p:nvPr>
        </p:nvSpPr>
        <p:spPr>
          <a:xfrm>
            <a:off x="4629150" y="1878806"/>
            <a:ext cx="3887400" cy="2763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7" name="Google Shape;77;p18"/>
          <p:cNvSpPr txBox="1"/>
          <p:nvPr>
            <p:ph idx="12" type="sldNum"/>
          </p:nvPr>
        </p:nvSpPr>
        <p:spPr>
          <a:xfrm>
            <a:off x="8454213" y="4838779"/>
            <a:ext cx="689700" cy="192600"/>
          </a:xfrm>
          <a:prstGeom prst="rect">
            <a:avLst/>
          </a:prstGeom>
          <a:noFill/>
          <a:ln>
            <a:noFill/>
          </a:ln>
        </p:spPr>
        <p:txBody>
          <a:bodyPr anchorCtr="0" anchor="t"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p:cSld name="Solo el título">
    <p:spTree>
      <p:nvGrpSpPr>
        <p:cNvPr id="78" name="Shape 78"/>
        <p:cNvGrpSpPr/>
        <p:nvPr/>
      </p:nvGrpSpPr>
      <p:grpSpPr>
        <a:xfrm>
          <a:off x="0" y="0"/>
          <a:ext cx="0" cy="0"/>
          <a:chOff x="0" y="0"/>
          <a:chExt cx="0" cy="0"/>
        </a:xfrm>
      </p:grpSpPr>
      <p:sp>
        <p:nvSpPr>
          <p:cNvPr id="79" name="Google Shape;79;p19"/>
          <p:cNvSpPr txBox="1"/>
          <p:nvPr>
            <p:ph type="title"/>
          </p:nvPr>
        </p:nvSpPr>
        <p:spPr>
          <a:xfrm>
            <a:off x="628650" y="273844"/>
            <a:ext cx="7886700" cy="994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0" name="Google Shape;80;p19"/>
          <p:cNvSpPr txBox="1"/>
          <p:nvPr>
            <p:ph idx="12" type="sldNum"/>
          </p:nvPr>
        </p:nvSpPr>
        <p:spPr>
          <a:xfrm>
            <a:off x="8454213" y="4838779"/>
            <a:ext cx="689700" cy="192600"/>
          </a:xfrm>
          <a:prstGeom prst="rect">
            <a:avLst/>
          </a:prstGeom>
          <a:noFill/>
          <a:ln>
            <a:noFill/>
          </a:ln>
        </p:spPr>
        <p:txBody>
          <a:bodyPr anchorCtr="0" anchor="t"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81" name="Shape 81"/>
        <p:cNvGrpSpPr/>
        <p:nvPr/>
      </p:nvGrpSpPr>
      <p:grpSpPr>
        <a:xfrm>
          <a:off x="0" y="0"/>
          <a:ext cx="0" cy="0"/>
          <a:chOff x="0" y="0"/>
          <a:chExt cx="0" cy="0"/>
        </a:xfrm>
      </p:grpSpPr>
      <p:sp>
        <p:nvSpPr>
          <p:cNvPr id="82" name="Google Shape;82;p20"/>
          <p:cNvSpPr txBox="1"/>
          <p:nvPr>
            <p:ph idx="12" type="sldNum"/>
          </p:nvPr>
        </p:nvSpPr>
        <p:spPr>
          <a:xfrm>
            <a:off x="8454213" y="4838779"/>
            <a:ext cx="689700" cy="192600"/>
          </a:xfrm>
          <a:prstGeom prst="rect">
            <a:avLst/>
          </a:prstGeom>
          <a:noFill/>
          <a:ln>
            <a:noFill/>
          </a:ln>
        </p:spPr>
        <p:txBody>
          <a:bodyPr anchorCtr="0" anchor="t"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p:cSld name="Contenido con título">
    <p:spTree>
      <p:nvGrpSpPr>
        <p:cNvPr id="83" name="Shape 83"/>
        <p:cNvGrpSpPr/>
        <p:nvPr/>
      </p:nvGrpSpPr>
      <p:grpSpPr>
        <a:xfrm>
          <a:off x="0" y="0"/>
          <a:ext cx="0" cy="0"/>
          <a:chOff x="0" y="0"/>
          <a:chExt cx="0" cy="0"/>
        </a:xfrm>
      </p:grpSpPr>
      <p:sp>
        <p:nvSpPr>
          <p:cNvPr id="84" name="Google Shape;84;p21"/>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5" name="Google Shape;85;p21"/>
          <p:cNvSpPr txBox="1"/>
          <p:nvPr>
            <p:ph idx="1" type="body"/>
          </p:nvPr>
        </p:nvSpPr>
        <p:spPr>
          <a:xfrm>
            <a:off x="3887391" y="740569"/>
            <a:ext cx="4629300" cy="36552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6" name="Google Shape;86;p21"/>
          <p:cNvSpPr txBox="1"/>
          <p:nvPr>
            <p:ph idx="2" type="body"/>
          </p:nvPr>
        </p:nvSpPr>
        <p:spPr>
          <a:xfrm>
            <a:off x="629841" y="1543050"/>
            <a:ext cx="2949300" cy="28587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87" name="Google Shape;87;p21"/>
          <p:cNvSpPr txBox="1"/>
          <p:nvPr>
            <p:ph idx="12" type="sldNum"/>
          </p:nvPr>
        </p:nvSpPr>
        <p:spPr>
          <a:xfrm>
            <a:off x="8454213" y="4838779"/>
            <a:ext cx="689700" cy="192600"/>
          </a:xfrm>
          <a:prstGeom prst="rect">
            <a:avLst/>
          </a:prstGeom>
          <a:noFill/>
          <a:ln>
            <a:noFill/>
          </a:ln>
        </p:spPr>
        <p:txBody>
          <a:bodyPr anchorCtr="0" anchor="t"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p:cSld name="Imagen con título">
    <p:spTree>
      <p:nvGrpSpPr>
        <p:cNvPr id="88" name="Shape 88"/>
        <p:cNvGrpSpPr/>
        <p:nvPr/>
      </p:nvGrpSpPr>
      <p:grpSpPr>
        <a:xfrm>
          <a:off x="0" y="0"/>
          <a:ext cx="0" cy="0"/>
          <a:chOff x="0" y="0"/>
          <a:chExt cx="0" cy="0"/>
        </a:xfrm>
      </p:grpSpPr>
      <p:sp>
        <p:nvSpPr>
          <p:cNvPr id="89" name="Google Shape;89;p22"/>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90" name="Google Shape;90;p22"/>
          <p:cNvSpPr/>
          <p:nvPr>
            <p:ph idx="2" type="pic"/>
          </p:nvPr>
        </p:nvSpPr>
        <p:spPr>
          <a:xfrm>
            <a:off x="3887391" y="740569"/>
            <a:ext cx="4629300" cy="3655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sz="3200">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91" name="Google Shape;91;p22"/>
          <p:cNvSpPr txBox="1"/>
          <p:nvPr>
            <p:ph idx="1" type="body"/>
          </p:nvPr>
        </p:nvSpPr>
        <p:spPr>
          <a:xfrm>
            <a:off x="629841" y="1543050"/>
            <a:ext cx="2949300" cy="28587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92" name="Google Shape;92;p22"/>
          <p:cNvSpPr txBox="1"/>
          <p:nvPr>
            <p:ph idx="12" type="sldNum"/>
          </p:nvPr>
        </p:nvSpPr>
        <p:spPr>
          <a:xfrm>
            <a:off x="8454213" y="4838779"/>
            <a:ext cx="689700" cy="192600"/>
          </a:xfrm>
          <a:prstGeom prst="rect">
            <a:avLst/>
          </a:prstGeom>
          <a:noFill/>
          <a:ln>
            <a:noFill/>
          </a:ln>
        </p:spPr>
        <p:txBody>
          <a:bodyPr anchorCtr="0" anchor="t"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p:cSld name="Título y texto vertical">
    <p:spTree>
      <p:nvGrpSpPr>
        <p:cNvPr id="93" name="Shape 93"/>
        <p:cNvGrpSpPr/>
        <p:nvPr/>
      </p:nvGrpSpPr>
      <p:grpSpPr>
        <a:xfrm>
          <a:off x="0" y="0"/>
          <a:ext cx="0" cy="0"/>
          <a:chOff x="0" y="0"/>
          <a:chExt cx="0" cy="0"/>
        </a:xfrm>
      </p:grpSpPr>
      <p:sp>
        <p:nvSpPr>
          <p:cNvPr id="94" name="Google Shape;94;p23"/>
          <p:cNvSpPr txBox="1"/>
          <p:nvPr>
            <p:ph type="title"/>
          </p:nvPr>
        </p:nvSpPr>
        <p:spPr>
          <a:xfrm>
            <a:off x="628650" y="273844"/>
            <a:ext cx="7886700" cy="994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95" name="Google Shape;95;p23"/>
          <p:cNvSpPr txBox="1"/>
          <p:nvPr>
            <p:ph idx="1" type="body"/>
          </p:nvPr>
        </p:nvSpPr>
        <p:spPr>
          <a:xfrm rot="5400000">
            <a:off x="2940300" y="-942431"/>
            <a:ext cx="3263400" cy="78867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6" name="Google Shape;96;p23"/>
          <p:cNvSpPr txBox="1"/>
          <p:nvPr>
            <p:ph idx="12" type="sldNum"/>
          </p:nvPr>
        </p:nvSpPr>
        <p:spPr>
          <a:xfrm>
            <a:off x="8454213" y="4838779"/>
            <a:ext cx="689700" cy="192600"/>
          </a:xfrm>
          <a:prstGeom prst="rect">
            <a:avLst/>
          </a:prstGeom>
          <a:noFill/>
          <a:ln>
            <a:noFill/>
          </a:ln>
        </p:spPr>
        <p:txBody>
          <a:bodyPr anchorCtr="0" anchor="t"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p:cSld name="Título vertical y texto">
    <p:spTree>
      <p:nvGrpSpPr>
        <p:cNvPr id="97" name="Shape 97"/>
        <p:cNvGrpSpPr/>
        <p:nvPr/>
      </p:nvGrpSpPr>
      <p:grpSpPr>
        <a:xfrm>
          <a:off x="0" y="0"/>
          <a:ext cx="0" cy="0"/>
          <a:chOff x="0" y="0"/>
          <a:chExt cx="0" cy="0"/>
        </a:xfrm>
      </p:grpSpPr>
      <p:sp>
        <p:nvSpPr>
          <p:cNvPr id="98" name="Google Shape;98;p24"/>
          <p:cNvSpPr txBox="1"/>
          <p:nvPr>
            <p:ph type="title"/>
          </p:nvPr>
        </p:nvSpPr>
        <p:spPr>
          <a:xfrm rot="5400000">
            <a:off x="5350050" y="1467544"/>
            <a:ext cx="4359000" cy="19716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99" name="Google Shape;99;p24"/>
          <p:cNvSpPr txBox="1"/>
          <p:nvPr>
            <p:ph idx="1" type="body"/>
          </p:nvPr>
        </p:nvSpPr>
        <p:spPr>
          <a:xfrm rot="5400000">
            <a:off x="1349475" y="-447056"/>
            <a:ext cx="4359000" cy="58008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0" name="Google Shape;100;p24"/>
          <p:cNvSpPr txBox="1"/>
          <p:nvPr>
            <p:ph idx="12" type="sldNum"/>
          </p:nvPr>
        </p:nvSpPr>
        <p:spPr>
          <a:xfrm>
            <a:off x="8454213" y="4838779"/>
            <a:ext cx="689700" cy="192600"/>
          </a:xfrm>
          <a:prstGeom prst="rect">
            <a:avLst/>
          </a:prstGeom>
          <a:noFill/>
          <a:ln>
            <a:noFill/>
          </a:ln>
        </p:spPr>
        <p:txBody>
          <a:bodyPr anchorCtr="0" anchor="t"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0.xml"/><Relationship Id="rId10" Type="http://schemas.openxmlformats.org/officeDocument/2006/relationships/slideLayout" Target="../slideLayouts/slideLayout19.xml"/><Relationship Id="rId13" Type="http://schemas.openxmlformats.org/officeDocument/2006/relationships/slideLayout" Target="../slideLayouts/slideLayout22.xml"/><Relationship Id="rId12" Type="http://schemas.openxmlformats.org/officeDocument/2006/relationships/slideLayout" Target="../slideLayouts/slideLayout21.xml"/><Relationship Id="rId1" Type="http://schemas.openxmlformats.org/officeDocument/2006/relationships/image" Target="../media/image6.png"/><Relationship Id="rId2" Type="http://schemas.openxmlformats.org/officeDocument/2006/relationships/image" Target="../media/image1.png"/><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theme" Target="../theme/theme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1">
            <a:alphaModFix/>
          </a:blip>
          <a:srcRect b="0" l="0" r="0" t="0"/>
          <a:stretch/>
        </p:blipFill>
        <p:spPr>
          <a:xfrm>
            <a:off x="0" y="4728451"/>
            <a:ext cx="6857999" cy="413317"/>
          </a:xfrm>
          <a:prstGeom prst="rect">
            <a:avLst/>
          </a:prstGeom>
          <a:noFill/>
          <a:ln>
            <a:noFill/>
          </a:ln>
        </p:spPr>
      </p:pic>
      <p:pic>
        <p:nvPicPr>
          <p:cNvPr id="52" name="Google Shape;52;p13"/>
          <p:cNvPicPr preferRelativeResize="0"/>
          <p:nvPr/>
        </p:nvPicPr>
        <p:blipFill rotWithShape="1">
          <a:blip r:embed="rId2">
            <a:alphaModFix/>
          </a:blip>
          <a:srcRect b="0" l="0" r="0" t="0"/>
          <a:stretch/>
        </p:blipFill>
        <p:spPr>
          <a:xfrm>
            <a:off x="685800" y="1732"/>
            <a:ext cx="1339702" cy="840040"/>
          </a:xfrm>
          <a:prstGeom prst="rect">
            <a:avLst/>
          </a:prstGeom>
          <a:noFill/>
          <a:ln>
            <a:noFill/>
          </a:ln>
        </p:spPr>
      </p:pic>
      <p:sp>
        <p:nvSpPr>
          <p:cNvPr id="53" name="Google Shape;53;p13"/>
          <p:cNvSpPr txBox="1"/>
          <p:nvPr>
            <p:ph idx="12" type="sldNum"/>
          </p:nvPr>
        </p:nvSpPr>
        <p:spPr>
          <a:xfrm>
            <a:off x="8454213" y="4838779"/>
            <a:ext cx="689700" cy="1926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16.png"/><Relationship Id="rId5"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5"/>
          <p:cNvSpPr txBox="1"/>
          <p:nvPr>
            <p:ph type="ctrTitle"/>
          </p:nvPr>
        </p:nvSpPr>
        <p:spPr>
          <a:xfrm>
            <a:off x="1143000" y="1900238"/>
            <a:ext cx="6858000" cy="13431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lang="es-419"/>
              <a:t>Para agregevas, siempre duplicar la segunda diapo.</a:t>
            </a:r>
            <a:endParaRPr/>
          </a:p>
        </p:txBody>
      </p:sp>
      <p:sp>
        <p:nvSpPr>
          <p:cNvPr id="106" name="Google Shape;106;p25"/>
          <p:cNvSpPr txBox="1"/>
          <p:nvPr>
            <p:ph idx="12" type="sldNum"/>
          </p:nvPr>
        </p:nvSpPr>
        <p:spPr>
          <a:xfrm>
            <a:off x="8793525" y="4850176"/>
            <a:ext cx="350400" cy="21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s-419" sz="1350">
                <a:solidFill>
                  <a:schemeClr val="dk1"/>
                </a:solidFill>
                <a:latin typeface="Arial"/>
                <a:ea typeface="Arial"/>
                <a:cs typeface="Arial"/>
                <a:sym typeface="Arial"/>
              </a:rPr>
              <a:t>‹#›</a:t>
            </a:fld>
            <a:endParaRPr sz="1350">
              <a:solidFill>
                <a:schemeClr val="dk1"/>
              </a:solidFill>
              <a:latin typeface="Arial"/>
              <a:ea typeface="Arial"/>
              <a:cs typeface="Arial"/>
              <a:sym typeface="Arial"/>
            </a:endParaRPr>
          </a:p>
        </p:txBody>
      </p:sp>
      <p:pic>
        <p:nvPicPr>
          <p:cNvPr id="107" name="Google Shape;107;p25"/>
          <p:cNvPicPr preferRelativeResize="0"/>
          <p:nvPr/>
        </p:nvPicPr>
        <p:blipFill rotWithShape="1">
          <a:blip r:embed="rId3">
            <a:alphaModFix/>
          </a:blip>
          <a:srcRect b="0" l="0" r="0" t="0"/>
          <a:stretch/>
        </p:blipFill>
        <p:spPr>
          <a:xfrm>
            <a:off x="0" y="840041"/>
            <a:ext cx="9144000" cy="4303460"/>
          </a:xfrm>
          <a:prstGeom prst="rect">
            <a:avLst/>
          </a:prstGeom>
          <a:noFill/>
          <a:ln>
            <a:noFill/>
          </a:ln>
        </p:spPr>
      </p:pic>
      <p:pic>
        <p:nvPicPr>
          <p:cNvPr id="108" name="Google Shape;108;p25"/>
          <p:cNvPicPr preferRelativeResize="0"/>
          <p:nvPr/>
        </p:nvPicPr>
        <p:blipFill rotWithShape="1">
          <a:blip r:embed="rId4">
            <a:alphaModFix/>
          </a:blip>
          <a:srcRect b="0" l="0" r="0" t="0"/>
          <a:stretch/>
        </p:blipFill>
        <p:spPr>
          <a:xfrm>
            <a:off x="679303" y="0"/>
            <a:ext cx="1339702" cy="840040"/>
          </a:xfrm>
          <a:prstGeom prst="rect">
            <a:avLst/>
          </a:prstGeom>
          <a:noFill/>
          <a:ln>
            <a:noFill/>
          </a:ln>
        </p:spPr>
      </p:pic>
      <p:sp>
        <p:nvSpPr>
          <p:cNvPr id="109" name="Google Shape;109;p25"/>
          <p:cNvSpPr txBox="1"/>
          <p:nvPr/>
        </p:nvSpPr>
        <p:spPr>
          <a:xfrm>
            <a:off x="2032250" y="1699525"/>
            <a:ext cx="5179500" cy="2385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chemeClr val="dk1"/>
                </a:solidFill>
                <a:latin typeface="Gill Sans"/>
                <a:ea typeface="Gill Sans"/>
                <a:cs typeface="Gill Sans"/>
                <a:sym typeface="Gill Sans"/>
              </a:rPr>
              <a:t>Machine Learning II</a:t>
            </a:r>
            <a:endParaRPr sz="2000">
              <a:solidFill>
                <a:schemeClr val="dk1"/>
              </a:solidFill>
              <a:latin typeface="Gill Sans"/>
              <a:ea typeface="Gill Sans"/>
              <a:cs typeface="Gill Sans"/>
              <a:sym typeface="Gill Sans"/>
            </a:endParaRPr>
          </a:p>
          <a:p>
            <a:pPr indent="0" lvl="0" marL="0" rtl="0" algn="ctr">
              <a:spcBef>
                <a:spcPts val="0"/>
              </a:spcBef>
              <a:spcAft>
                <a:spcPts val="0"/>
              </a:spcAft>
              <a:buNone/>
            </a:pPr>
            <a:r>
              <a:t/>
            </a:r>
            <a:endParaRPr sz="2000">
              <a:solidFill>
                <a:schemeClr val="dk1"/>
              </a:solidFill>
              <a:latin typeface="Gill Sans"/>
              <a:ea typeface="Gill Sans"/>
              <a:cs typeface="Gill Sans"/>
              <a:sym typeface="Gill Sans"/>
            </a:endParaRPr>
          </a:p>
          <a:p>
            <a:pPr indent="0" lvl="0" marL="0" rtl="0" algn="ctr">
              <a:spcBef>
                <a:spcPts val="0"/>
              </a:spcBef>
              <a:spcAft>
                <a:spcPts val="0"/>
              </a:spcAft>
              <a:buNone/>
            </a:pPr>
            <a:r>
              <a:rPr lang="es-419" sz="2000">
                <a:solidFill>
                  <a:schemeClr val="dk1"/>
                </a:solidFill>
                <a:latin typeface="Gill Sans"/>
                <a:ea typeface="Gill Sans"/>
                <a:cs typeface="Gill Sans"/>
                <a:sym typeface="Gill Sans"/>
              </a:rPr>
              <a:t>Clase 1</a:t>
            </a:r>
            <a:endParaRPr sz="2000">
              <a:solidFill>
                <a:schemeClr val="dk1"/>
              </a:solidFill>
              <a:latin typeface="Gill Sans"/>
              <a:ea typeface="Gill Sans"/>
              <a:cs typeface="Gill Sans"/>
              <a:sym typeface="Gill Sans"/>
            </a:endParaRPr>
          </a:p>
          <a:p>
            <a:pPr indent="0" lvl="0" marL="0" rtl="0" algn="ctr">
              <a:spcBef>
                <a:spcPts val="0"/>
              </a:spcBef>
              <a:spcAft>
                <a:spcPts val="0"/>
              </a:spcAft>
              <a:buNone/>
            </a:pPr>
            <a:r>
              <a:t/>
            </a:r>
            <a:endParaRPr sz="2000">
              <a:solidFill>
                <a:schemeClr val="dk1"/>
              </a:solidFill>
              <a:latin typeface="Gill Sans"/>
              <a:ea typeface="Gill Sans"/>
              <a:cs typeface="Gill Sans"/>
              <a:sym typeface="Gill Sans"/>
            </a:endParaRPr>
          </a:p>
          <a:p>
            <a:pPr indent="0" lvl="0" marL="0" rtl="0" algn="ctr">
              <a:lnSpc>
                <a:spcPct val="115000"/>
              </a:lnSpc>
              <a:spcBef>
                <a:spcPts val="1200"/>
              </a:spcBef>
              <a:spcAft>
                <a:spcPts val="0"/>
              </a:spcAft>
              <a:buNone/>
            </a:pPr>
            <a:r>
              <a:rPr lang="es-419" sz="2000">
                <a:solidFill>
                  <a:schemeClr val="dk1"/>
                </a:solidFill>
                <a:latin typeface="Gill Sans"/>
                <a:ea typeface="Gill Sans"/>
                <a:cs typeface="Gill Sans"/>
                <a:sym typeface="Gill Sans"/>
              </a:rPr>
              <a:t>Conceptos fundamentales de Machine Learning</a:t>
            </a:r>
            <a:endParaRPr sz="2000">
              <a:solidFill>
                <a:schemeClr val="dk1"/>
              </a:solidFill>
              <a:latin typeface="Gill Sans"/>
              <a:ea typeface="Gill Sans"/>
              <a:cs typeface="Gill Sans"/>
              <a:sym typeface="Gill Sans"/>
            </a:endParaRPr>
          </a:p>
          <a:p>
            <a:pPr indent="0" lvl="0" marL="0" rtl="0" algn="ctr">
              <a:lnSpc>
                <a:spcPct val="115000"/>
              </a:lnSpc>
              <a:spcBef>
                <a:spcPts val="1200"/>
              </a:spcBef>
              <a:spcAft>
                <a:spcPts val="1200"/>
              </a:spcAft>
              <a:buNone/>
            </a:pPr>
            <a:r>
              <a:rPr lang="es-419" sz="2000">
                <a:solidFill>
                  <a:schemeClr val="dk1"/>
                </a:solidFill>
                <a:latin typeface="Gill Sans"/>
                <a:ea typeface="Gill Sans"/>
                <a:cs typeface="Gill Sans"/>
                <a:sym typeface="Gill Sans"/>
              </a:rPr>
              <a:t>(Parte 1)</a:t>
            </a:r>
            <a:endParaRPr sz="2000">
              <a:solidFill>
                <a:schemeClr val="dk1"/>
              </a:solidFill>
              <a:latin typeface="Gill Sans"/>
              <a:ea typeface="Gill Sans"/>
              <a:cs typeface="Gill Sans"/>
              <a:sym typeface="Gill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34"/>
          <p:cNvPicPr preferRelativeResize="0"/>
          <p:nvPr/>
        </p:nvPicPr>
        <p:blipFill rotWithShape="1">
          <a:blip r:embed="rId3">
            <a:alphaModFix/>
          </a:blip>
          <a:srcRect b="0" l="0" r="0" t="0"/>
          <a:stretch/>
        </p:blipFill>
        <p:spPr>
          <a:xfrm>
            <a:off x="685800" y="1732"/>
            <a:ext cx="1339702" cy="840040"/>
          </a:xfrm>
          <a:prstGeom prst="rect">
            <a:avLst/>
          </a:prstGeom>
          <a:noFill/>
          <a:ln>
            <a:noFill/>
          </a:ln>
        </p:spPr>
      </p:pic>
      <p:sp>
        <p:nvSpPr>
          <p:cNvPr id="188" name="Google Shape;188;p34"/>
          <p:cNvSpPr txBox="1"/>
          <p:nvPr/>
        </p:nvSpPr>
        <p:spPr>
          <a:xfrm>
            <a:off x="510575" y="1304775"/>
            <a:ext cx="544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89" name="Google Shape;189;p34"/>
          <p:cNvSpPr txBox="1"/>
          <p:nvPr>
            <p:ph type="title"/>
          </p:nvPr>
        </p:nvSpPr>
        <p:spPr>
          <a:xfrm>
            <a:off x="3950466" y="179923"/>
            <a:ext cx="4807200" cy="497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s-419" sz="2900">
                <a:solidFill>
                  <a:schemeClr val="accent5"/>
                </a:solidFill>
              </a:rPr>
              <a:t>Aprendizaje y modelos</a:t>
            </a:r>
            <a:endParaRPr sz="2900">
              <a:solidFill>
                <a:schemeClr val="accent5"/>
              </a:solidFill>
            </a:endParaRPr>
          </a:p>
        </p:txBody>
      </p:sp>
      <p:sp>
        <p:nvSpPr>
          <p:cNvPr id="190" name="Google Shape;190;p34"/>
          <p:cNvSpPr txBox="1"/>
          <p:nvPr/>
        </p:nvSpPr>
        <p:spPr>
          <a:xfrm>
            <a:off x="103275" y="1384800"/>
            <a:ext cx="4257900" cy="3285300"/>
          </a:xfrm>
          <a:prstGeom prst="rect">
            <a:avLst/>
          </a:prstGeom>
          <a:noFill/>
          <a:ln>
            <a:noFill/>
          </a:ln>
        </p:spPr>
        <p:txBody>
          <a:bodyPr anchorCtr="0" anchor="ctr" bIns="91425" lIns="91425" spcFirstLastPara="1" rIns="91425" wrap="square" tIns="91425">
            <a:noAutofit/>
          </a:bodyPr>
          <a:lstStyle/>
          <a:p>
            <a:pPr indent="0" lvl="0" marL="177800" rtl="0" algn="l">
              <a:lnSpc>
                <a:spcPct val="141136"/>
              </a:lnSpc>
              <a:spcBef>
                <a:spcPts val="1200"/>
              </a:spcBef>
              <a:spcAft>
                <a:spcPts val="1200"/>
              </a:spcAft>
              <a:buNone/>
            </a:pPr>
            <a:r>
              <a:rPr lang="es-419" sz="1300">
                <a:solidFill>
                  <a:srgbClr val="202124"/>
                </a:solidFill>
              </a:rPr>
              <a:t>Más tarde, a medida que crecemos, entendemos las palabras y comenzamos a nombrar cosas. Nuestros padres nos dicen cuando vemos un perro o un gato, aprendemos nuestros nombres y los de ellos, y aprendemos a identificar nuestros juguetes de entre los juguetes de otros niños (y pelear por ellos). Sin siquiera darnos cuenta, relacionar algunas características de objetos, animales y personas con sus nombres. Estos son ejemplos de lo que se conoce como </a:t>
            </a:r>
            <a:r>
              <a:rPr b="1" lang="es-419" sz="1300">
                <a:solidFill>
                  <a:srgbClr val="202124"/>
                </a:solidFill>
              </a:rPr>
              <a:t>aprendizaje supervisado</a:t>
            </a:r>
            <a:r>
              <a:rPr lang="es-419" sz="1300">
                <a:solidFill>
                  <a:srgbClr val="202124"/>
                </a:solidFill>
              </a:rPr>
              <a:t>. </a:t>
            </a:r>
            <a:endParaRPr sz="1300">
              <a:solidFill>
                <a:srgbClr val="202124"/>
              </a:solidFill>
            </a:endParaRPr>
          </a:p>
        </p:txBody>
      </p:sp>
      <p:sp>
        <p:nvSpPr>
          <p:cNvPr id="191" name="Google Shape;191;p34"/>
          <p:cNvSpPr txBox="1"/>
          <p:nvPr/>
        </p:nvSpPr>
        <p:spPr>
          <a:xfrm>
            <a:off x="4208350" y="3164300"/>
            <a:ext cx="4807200" cy="1232100"/>
          </a:xfrm>
          <a:prstGeom prst="rect">
            <a:avLst/>
          </a:prstGeom>
          <a:noFill/>
          <a:ln>
            <a:noFill/>
          </a:ln>
        </p:spPr>
        <p:txBody>
          <a:bodyPr anchorCtr="0" anchor="t" bIns="91425" lIns="91425" spcFirstLastPara="1" rIns="91425" wrap="square" tIns="91425">
            <a:spAutoFit/>
          </a:bodyPr>
          <a:lstStyle/>
          <a:p>
            <a:pPr indent="0" lvl="0" marL="177800" rtl="0" algn="l">
              <a:lnSpc>
                <a:spcPct val="141136"/>
              </a:lnSpc>
              <a:spcBef>
                <a:spcPts val="1200"/>
              </a:spcBef>
              <a:spcAft>
                <a:spcPts val="1200"/>
              </a:spcAft>
              <a:buNone/>
            </a:pPr>
            <a:r>
              <a:rPr lang="es-419" sz="1300">
                <a:solidFill>
                  <a:srgbClr val="202124"/>
                </a:solidFill>
              </a:rPr>
              <a:t>En el caso de una computadora, se muestra al algoritmo un conjunto de variables que son representativas de las propiedades del problema y luego aprende cómo estas características se relacionan con el nombre de la etiqueta.</a:t>
            </a:r>
            <a:endParaRPr sz="1300">
              <a:solidFill>
                <a:srgbClr val="202124"/>
              </a:solidFill>
            </a:endParaRPr>
          </a:p>
        </p:txBody>
      </p:sp>
      <p:pic>
        <p:nvPicPr>
          <p:cNvPr id="192" name="Google Shape;192;p34"/>
          <p:cNvPicPr preferRelativeResize="0"/>
          <p:nvPr/>
        </p:nvPicPr>
        <p:blipFill>
          <a:blip r:embed="rId4">
            <a:alphaModFix/>
          </a:blip>
          <a:stretch>
            <a:fillRect/>
          </a:stretch>
        </p:blipFill>
        <p:spPr>
          <a:xfrm>
            <a:off x="4665975" y="905623"/>
            <a:ext cx="3814455" cy="218247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35"/>
          <p:cNvPicPr preferRelativeResize="0"/>
          <p:nvPr/>
        </p:nvPicPr>
        <p:blipFill rotWithShape="1">
          <a:blip r:embed="rId3">
            <a:alphaModFix/>
          </a:blip>
          <a:srcRect b="0" l="0" r="0" t="0"/>
          <a:stretch/>
        </p:blipFill>
        <p:spPr>
          <a:xfrm>
            <a:off x="685800" y="1732"/>
            <a:ext cx="1339702" cy="840040"/>
          </a:xfrm>
          <a:prstGeom prst="rect">
            <a:avLst/>
          </a:prstGeom>
          <a:noFill/>
          <a:ln>
            <a:noFill/>
          </a:ln>
        </p:spPr>
      </p:pic>
      <p:sp>
        <p:nvSpPr>
          <p:cNvPr id="198" name="Google Shape;198;p35"/>
          <p:cNvSpPr txBox="1"/>
          <p:nvPr/>
        </p:nvSpPr>
        <p:spPr>
          <a:xfrm>
            <a:off x="510575" y="1304775"/>
            <a:ext cx="544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99" name="Google Shape;199;p35"/>
          <p:cNvSpPr txBox="1"/>
          <p:nvPr>
            <p:ph type="title"/>
          </p:nvPr>
        </p:nvSpPr>
        <p:spPr>
          <a:xfrm>
            <a:off x="3950466" y="179923"/>
            <a:ext cx="4807200" cy="497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s-419" sz="2900">
                <a:solidFill>
                  <a:schemeClr val="accent5"/>
                </a:solidFill>
              </a:rPr>
              <a:t>Aprendizaje y modelos</a:t>
            </a:r>
            <a:endParaRPr sz="2900">
              <a:solidFill>
                <a:schemeClr val="accent5"/>
              </a:solidFill>
            </a:endParaRPr>
          </a:p>
        </p:txBody>
      </p:sp>
      <p:sp>
        <p:nvSpPr>
          <p:cNvPr id="200" name="Google Shape;200;p35"/>
          <p:cNvSpPr txBox="1"/>
          <p:nvPr/>
        </p:nvSpPr>
        <p:spPr>
          <a:xfrm>
            <a:off x="103275" y="1232400"/>
            <a:ext cx="4257900" cy="3285300"/>
          </a:xfrm>
          <a:prstGeom prst="rect">
            <a:avLst/>
          </a:prstGeom>
          <a:noFill/>
          <a:ln>
            <a:noFill/>
          </a:ln>
        </p:spPr>
        <p:txBody>
          <a:bodyPr anchorCtr="0" anchor="ctr" bIns="91425" lIns="91425" spcFirstLastPara="1" rIns="91425" wrap="square" tIns="91425">
            <a:noAutofit/>
          </a:bodyPr>
          <a:lstStyle/>
          <a:p>
            <a:pPr indent="0" lvl="0" marL="177800" rtl="0" algn="l">
              <a:lnSpc>
                <a:spcPct val="141136"/>
              </a:lnSpc>
              <a:spcBef>
                <a:spcPts val="1200"/>
              </a:spcBef>
              <a:spcAft>
                <a:spcPts val="1200"/>
              </a:spcAft>
              <a:buNone/>
            </a:pPr>
            <a:r>
              <a:rPr lang="es-419" sz="1300">
                <a:solidFill>
                  <a:srgbClr val="202124"/>
                </a:solidFill>
              </a:rPr>
              <a:t>Cada rama del conocimiento científico necesita cálculos matemáticos avanzados e incluso formas completamente nuevas de ver los datos. Sin embargo, la gran mayoría de lo que podemos explicar es solo una fracción del mundo real. Siempre que describamos un fenómeno físico, un evento económico o financiero, o intentar comprender el comportamiento de las personas y grupos, confiamos en versiones simplificadas del problema real. Estos se llaman </a:t>
            </a:r>
            <a:r>
              <a:rPr b="1" lang="es-419" sz="1300">
                <a:solidFill>
                  <a:srgbClr val="202124"/>
                </a:solidFill>
              </a:rPr>
              <a:t>modelos</a:t>
            </a:r>
            <a:r>
              <a:rPr lang="es-419" sz="1300">
                <a:solidFill>
                  <a:srgbClr val="202124"/>
                </a:solidFill>
              </a:rPr>
              <a:t> y hacen posible que construyamos una representación mental de lo que sea que estemos tratando de explicar. </a:t>
            </a:r>
            <a:endParaRPr sz="1300">
              <a:solidFill>
                <a:srgbClr val="202124"/>
              </a:solidFill>
            </a:endParaRPr>
          </a:p>
        </p:txBody>
      </p:sp>
      <p:sp>
        <p:nvSpPr>
          <p:cNvPr id="201" name="Google Shape;201;p35"/>
          <p:cNvSpPr txBox="1"/>
          <p:nvPr/>
        </p:nvSpPr>
        <p:spPr>
          <a:xfrm>
            <a:off x="4336800" y="3512700"/>
            <a:ext cx="4807200" cy="949500"/>
          </a:xfrm>
          <a:prstGeom prst="rect">
            <a:avLst/>
          </a:prstGeom>
          <a:noFill/>
          <a:ln>
            <a:noFill/>
          </a:ln>
        </p:spPr>
        <p:txBody>
          <a:bodyPr anchorCtr="0" anchor="t" bIns="91425" lIns="91425" spcFirstLastPara="1" rIns="91425" wrap="square" tIns="91425">
            <a:spAutoFit/>
          </a:bodyPr>
          <a:lstStyle/>
          <a:p>
            <a:pPr indent="0" lvl="0" marL="177800" rtl="0" algn="l">
              <a:lnSpc>
                <a:spcPct val="141136"/>
              </a:lnSpc>
              <a:spcBef>
                <a:spcPts val="1200"/>
              </a:spcBef>
              <a:spcAft>
                <a:spcPts val="1200"/>
              </a:spcAft>
              <a:buNone/>
            </a:pPr>
            <a:r>
              <a:rPr lang="es-419" sz="1300">
                <a:solidFill>
                  <a:srgbClr val="202124"/>
                </a:solidFill>
              </a:rPr>
              <a:t>Si el modelo es lo suficientemente preciso, podremos predecir algún evento futuro u obtener algún valor aproximado para un resultado determinado. </a:t>
            </a:r>
            <a:endParaRPr sz="1300">
              <a:solidFill>
                <a:srgbClr val="202124"/>
              </a:solidFill>
            </a:endParaRPr>
          </a:p>
        </p:txBody>
      </p:sp>
      <p:pic>
        <p:nvPicPr>
          <p:cNvPr id="202" name="Google Shape;202;p35"/>
          <p:cNvPicPr preferRelativeResize="0"/>
          <p:nvPr/>
        </p:nvPicPr>
        <p:blipFill>
          <a:blip r:embed="rId4">
            <a:alphaModFix/>
          </a:blip>
          <a:stretch>
            <a:fillRect/>
          </a:stretch>
        </p:blipFill>
        <p:spPr>
          <a:xfrm>
            <a:off x="4589775" y="905623"/>
            <a:ext cx="3893657" cy="253087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36"/>
          <p:cNvPicPr preferRelativeResize="0"/>
          <p:nvPr/>
        </p:nvPicPr>
        <p:blipFill rotWithShape="1">
          <a:blip r:embed="rId3">
            <a:alphaModFix/>
          </a:blip>
          <a:srcRect b="0" l="0" r="0" t="0"/>
          <a:stretch/>
        </p:blipFill>
        <p:spPr>
          <a:xfrm>
            <a:off x="685800" y="1732"/>
            <a:ext cx="1339702" cy="840040"/>
          </a:xfrm>
          <a:prstGeom prst="rect">
            <a:avLst/>
          </a:prstGeom>
          <a:noFill/>
          <a:ln>
            <a:noFill/>
          </a:ln>
        </p:spPr>
      </p:pic>
      <p:sp>
        <p:nvSpPr>
          <p:cNvPr id="208" name="Google Shape;208;p36"/>
          <p:cNvSpPr txBox="1"/>
          <p:nvPr/>
        </p:nvSpPr>
        <p:spPr>
          <a:xfrm>
            <a:off x="510575" y="1304775"/>
            <a:ext cx="544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09" name="Google Shape;209;p36"/>
          <p:cNvSpPr txBox="1"/>
          <p:nvPr>
            <p:ph type="title"/>
          </p:nvPr>
        </p:nvSpPr>
        <p:spPr>
          <a:xfrm>
            <a:off x="3622000" y="179925"/>
            <a:ext cx="5135700" cy="497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s-419" sz="2500">
                <a:solidFill>
                  <a:schemeClr val="accent5"/>
                </a:solidFill>
              </a:rPr>
              <a:t>¿Por qué enseñar a una máquina?</a:t>
            </a:r>
            <a:endParaRPr sz="2500">
              <a:solidFill>
                <a:schemeClr val="accent5"/>
              </a:solidFill>
            </a:endParaRPr>
          </a:p>
        </p:txBody>
      </p:sp>
      <p:sp>
        <p:nvSpPr>
          <p:cNvPr id="210" name="Google Shape;210;p36"/>
          <p:cNvSpPr txBox="1"/>
          <p:nvPr/>
        </p:nvSpPr>
        <p:spPr>
          <a:xfrm>
            <a:off x="94300" y="929100"/>
            <a:ext cx="4257900" cy="3285300"/>
          </a:xfrm>
          <a:prstGeom prst="rect">
            <a:avLst/>
          </a:prstGeom>
          <a:noFill/>
          <a:ln>
            <a:noFill/>
          </a:ln>
        </p:spPr>
        <p:txBody>
          <a:bodyPr anchorCtr="0" anchor="ctr" bIns="91425" lIns="91425" spcFirstLastPara="1" rIns="91425" wrap="square" tIns="91425">
            <a:noAutofit/>
          </a:bodyPr>
          <a:lstStyle/>
          <a:p>
            <a:pPr indent="-311150" lvl="0" marL="457200" rtl="0" algn="l">
              <a:lnSpc>
                <a:spcPct val="141136"/>
              </a:lnSpc>
              <a:spcBef>
                <a:spcPts val="1200"/>
              </a:spcBef>
              <a:spcAft>
                <a:spcPts val="0"/>
              </a:spcAft>
              <a:buClr>
                <a:srgbClr val="202124"/>
              </a:buClr>
              <a:buSzPts val="1300"/>
              <a:buChar char="●"/>
            </a:pPr>
            <a:r>
              <a:rPr lang="es-419" sz="1300">
                <a:solidFill>
                  <a:srgbClr val="202124"/>
                </a:solidFill>
              </a:rPr>
              <a:t>Falta de suficiente experiencia humana en un dominio (por ejemplo, simular navegaciones en territorios desconocidos o incluso otros planetas)</a:t>
            </a:r>
            <a:endParaRPr sz="1300">
              <a:solidFill>
                <a:srgbClr val="202124"/>
              </a:solidFill>
            </a:endParaRPr>
          </a:p>
          <a:p>
            <a:pPr indent="-311150" lvl="0" marL="457200" rtl="0" algn="l">
              <a:lnSpc>
                <a:spcPct val="141136"/>
              </a:lnSpc>
              <a:spcBef>
                <a:spcPts val="0"/>
              </a:spcBef>
              <a:spcAft>
                <a:spcPts val="0"/>
              </a:spcAft>
              <a:buClr>
                <a:srgbClr val="202124"/>
              </a:buClr>
              <a:buSzPts val="1300"/>
              <a:buChar char="●"/>
            </a:pPr>
            <a:r>
              <a:rPr lang="es-419" sz="1300">
                <a:solidFill>
                  <a:srgbClr val="202124"/>
                </a:solidFill>
              </a:rPr>
              <a:t>Los escenarios y el comportamiento pueden cambiar con el tiempo (por ejemplo, la disponibilidad de infraestructura en una organización, conectividad de red, etc.)</a:t>
            </a:r>
            <a:endParaRPr sz="1300">
              <a:solidFill>
                <a:srgbClr val="202124"/>
              </a:solidFill>
            </a:endParaRPr>
          </a:p>
          <a:p>
            <a:pPr indent="-311150" lvl="0" marL="457200" rtl="0" algn="l">
              <a:lnSpc>
                <a:spcPct val="141136"/>
              </a:lnSpc>
              <a:spcBef>
                <a:spcPts val="0"/>
              </a:spcBef>
              <a:spcAft>
                <a:spcPts val="0"/>
              </a:spcAft>
              <a:buClr>
                <a:srgbClr val="202124"/>
              </a:buClr>
              <a:buSzPts val="1300"/>
              <a:buChar char="●"/>
            </a:pPr>
            <a:r>
              <a:rPr lang="es-419" sz="1300">
                <a:solidFill>
                  <a:srgbClr val="202124"/>
                </a:solidFill>
              </a:rPr>
              <a:t> Abordar problemas específicos del dominio a escala con grandes volúmenes de datos con muchas condiciones y limitaciones complejas.</a:t>
            </a:r>
            <a:endParaRPr sz="1300">
              <a:solidFill>
                <a:srgbClr val="202124"/>
              </a:solidFill>
            </a:endParaRPr>
          </a:p>
        </p:txBody>
      </p:sp>
      <p:sp>
        <p:nvSpPr>
          <p:cNvPr id="211" name="Google Shape;211;p36"/>
          <p:cNvSpPr txBox="1"/>
          <p:nvPr/>
        </p:nvSpPr>
        <p:spPr>
          <a:xfrm>
            <a:off x="4352200" y="1103300"/>
            <a:ext cx="4807200" cy="1797000"/>
          </a:xfrm>
          <a:prstGeom prst="rect">
            <a:avLst/>
          </a:prstGeom>
          <a:noFill/>
          <a:ln>
            <a:noFill/>
          </a:ln>
        </p:spPr>
        <p:txBody>
          <a:bodyPr anchorCtr="0" anchor="t" bIns="91425" lIns="91425" spcFirstLastPara="1" rIns="91425" wrap="square" tIns="91425">
            <a:spAutoFit/>
          </a:bodyPr>
          <a:lstStyle/>
          <a:p>
            <a:pPr indent="-311150" lvl="0" marL="457200" rtl="0" algn="l">
              <a:lnSpc>
                <a:spcPct val="141136"/>
              </a:lnSpc>
              <a:spcBef>
                <a:spcPts val="1200"/>
              </a:spcBef>
              <a:spcAft>
                <a:spcPts val="0"/>
              </a:spcAft>
              <a:buClr>
                <a:srgbClr val="202124"/>
              </a:buClr>
              <a:buSzPts val="1300"/>
              <a:buChar char="●"/>
            </a:pPr>
            <a:r>
              <a:rPr lang="es-419" sz="1300">
                <a:solidFill>
                  <a:srgbClr val="202124"/>
                </a:solidFill>
              </a:rPr>
              <a:t>Los seres humanos tienen suficiente experiencia en el dominio, pero es extremadamente difícil explicar formalmente o traducir esta experiencia en tareas computacionales (por ejemplo, reconocimiento del habla, traducción, reconocimiento de escenas, tareas cognitivas, etc.)</a:t>
            </a:r>
            <a:endParaRPr sz="1300">
              <a:solidFill>
                <a:srgbClr val="202124"/>
              </a:solidFill>
            </a:endParaRPr>
          </a:p>
        </p:txBody>
      </p:sp>
      <p:pic>
        <p:nvPicPr>
          <p:cNvPr id="212" name="Google Shape;212;p36"/>
          <p:cNvPicPr preferRelativeResize="0"/>
          <p:nvPr/>
        </p:nvPicPr>
        <p:blipFill>
          <a:blip r:embed="rId4">
            <a:alphaModFix/>
          </a:blip>
          <a:stretch>
            <a:fillRect/>
          </a:stretch>
        </p:blipFill>
        <p:spPr>
          <a:xfrm>
            <a:off x="6114175" y="2571750"/>
            <a:ext cx="2779194" cy="1938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37"/>
          <p:cNvPicPr preferRelativeResize="0"/>
          <p:nvPr/>
        </p:nvPicPr>
        <p:blipFill rotWithShape="1">
          <a:blip r:embed="rId3">
            <a:alphaModFix/>
          </a:blip>
          <a:srcRect b="0" l="0" r="0" t="0"/>
          <a:stretch/>
        </p:blipFill>
        <p:spPr>
          <a:xfrm>
            <a:off x="685800" y="1732"/>
            <a:ext cx="1339702" cy="840040"/>
          </a:xfrm>
          <a:prstGeom prst="rect">
            <a:avLst/>
          </a:prstGeom>
          <a:noFill/>
          <a:ln>
            <a:noFill/>
          </a:ln>
        </p:spPr>
      </p:pic>
      <p:sp>
        <p:nvSpPr>
          <p:cNvPr id="218" name="Google Shape;218;p37"/>
          <p:cNvSpPr txBox="1"/>
          <p:nvPr/>
        </p:nvSpPr>
        <p:spPr>
          <a:xfrm>
            <a:off x="510575" y="1304775"/>
            <a:ext cx="544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19" name="Google Shape;219;p37"/>
          <p:cNvSpPr txBox="1"/>
          <p:nvPr>
            <p:ph type="title"/>
          </p:nvPr>
        </p:nvSpPr>
        <p:spPr>
          <a:xfrm>
            <a:off x="3622000" y="179925"/>
            <a:ext cx="5135700" cy="497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s-419" sz="2500">
                <a:solidFill>
                  <a:schemeClr val="accent5"/>
                </a:solidFill>
              </a:rPr>
              <a:t>Definición de Machine Learning</a:t>
            </a:r>
            <a:endParaRPr sz="2500">
              <a:solidFill>
                <a:schemeClr val="accent5"/>
              </a:solidFill>
            </a:endParaRPr>
          </a:p>
        </p:txBody>
      </p:sp>
      <p:sp>
        <p:nvSpPr>
          <p:cNvPr id="220" name="Google Shape;220;p37"/>
          <p:cNvSpPr txBox="1"/>
          <p:nvPr/>
        </p:nvSpPr>
        <p:spPr>
          <a:xfrm>
            <a:off x="94300" y="1691100"/>
            <a:ext cx="4257900" cy="1876500"/>
          </a:xfrm>
          <a:prstGeom prst="rect">
            <a:avLst/>
          </a:prstGeom>
          <a:noFill/>
          <a:ln>
            <a:noFill/>
          </a:ln>
        </p:spPr>
        <p:txBody>
          <a:bodyPr anchorCtr="0" anchor="ctr" bIns="91425" lIns="91425" spcFirstLastPara="1" rIns="91425" wrap="square" tIns="91425">
            <a:noAutofit/>
          </a:bodyPr>
          <a:lstStyle/>
          <a:p>
            <a:pPr indent="0" lvl="0" marL="0" rtl="0" algn="l">
              <a:lnSpc>
                <a:spcPct val="141136"/>
              </a:lnSpc>
              <a:spcBef>
                <a:spcPts val="1200"/>
              </a:spcBef>
              <a:spcAft>
                <a:spcPts val="1200"/>
              </a:spcAft>
              <a:buNone/>
            </a:pPr>
            <a:r>
              <a:rPr lang="es-419" sz="1300">
                <a:solidFill>
                  <a:srgbClr val="202124"/>
                </a:solidFill>
              </a:rPr>
              <a:t>Se dice que un programa de computadora </a:t>
            </a:r>
            <a:r>
              <a:rPr b="1" lang="es-419" sz="1300">
                <a:solidFill>
                  <a:srgbClr val="202124"/>
                </a:solidFill>
              </a:rPr>
              <a:t>aprende</a:t>
            </a:r>
            <a:r>
              <a:rPr lang="es-419" sz="1300">
                <a:solidFill>
                  <a:srgbClr val="202124"/>
                </a:solidFill>
              </a:rPr>
              <a:t> de la experiencia E con respecto a alguna clase de </a:t>
            </a:r>
            <a:r>
              <a:rPr b="1" lang="es-419" sz="1300">
                <a:solidFill>
                  <a:srgbClr val="202124"/>
                </a:solidFill>
              </a:rPr>
              <a:t>tareas</a:t>
            </a:r>
            <a:r>
              <a:rPr lang="es-419" sz="1300">
                <a:solidFill>
                  <a:srgbClr val="202124"/>
                </a:solidFill>
              </a:rPr>
              <a:t> T y la medida de desempeño P, si su </a:t>
            </a:r>
            <a:r>
              <a:rPr b="1" lang="es-419" sz="1300">
                <a:solidFill>
                  <a:srgbClr val="202124"/>
                </a:solidFill>
              </a:rPr>
              <a:t>desempeño</a:t>
            </a:r>
            <a:r>
              <a:rPr lang="es-419" sz="1300">
                <a:solidFill>
                  <a:srgbClr val="202124"/>
                </a:solidFill>
              </a:rPr>
              <a:t> en tareas en T, medido por P, mejora con la experiencia E</a:t>
            </a:r>
            <a:endParaRPr sz="1300">
              <a:solidFill>
                <a:srgbClr val="202124"/>
              </a:solidFill>
            </a:endParaRPr>
          </a:p>
        </p:txBody>
      </p:sp>
      <p:pic>
        <p:nvPicPr>
          <p:cNvPr id="221" name="Google Shape;221;p37"/>
          <p:cNvPicPr preferRelativeResize="0"/>
          <p:nvPr/>
        </p:nvPicPr>
        <p:blipFill>
          <a:blip r:embed="rId4">
            <a:alphaModFix/>
          </a:blip>
          <a:stretch>
            <a:fillRect/>
          </a:stretch>
        </p:blipFill>
        <p:spPr>
          <a:xfrm>
            <a:off x="4504600" y="1058025"/>
            <a:ext cx="4486999" cy="321258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38"/>
          <p:cNvPicPr preferRelativeResize="0"/>
          <p:nvPr/>
        </p:nvPicPr>
        <p:blipFill rotWithShape="1">
          <a:blip r:embed="rId3">
            <a:alphaModFix/>
          </a:blip>
          <a:srcRect b="0" l="0" r="0" t="0"/>
          <a:stretch/>
        </p:blipFill>
        <p:spPr>
          <a:xfrm>
            <a:off x="685800" y="1732"/>
            <a:ext cx="1339702" cy="840040"/>
          </a:xfrm>
          <a:prstGeom prst="rect">
            <a:avLst/>
          </a:prstGeom>
          <a:noFill/>
          <a:ln>
            <a:noFill/>
          </a:ln>
        </p:spPr>
      </p:pic>
      <p:sp>
        <p:nvSpPr>
          <p:cNvPr id="227" name="Google Shape;227;p38"/>
          <p:cNvSpPr txBox="1"/>
          <p:nvPr/>
        </p:nvSpPr>
        <p:spPr>
          <a:xfrm>
            <a:off x="510575" y="1304775"/>
            <a:ext cx="544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28" name="Google Shape;228;p38"/>
          <p:cNvSpPr txBox="1"/>
          <p:nvPr>
            <p:ph type="title"/>
          </p:nvPr>
        </p:nvSpPr>
        <p:spPr>
          <a:xfrm>
            <a:off x="3622000" y="179925"/>
            <a:ext cx="5135700" cy="497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s-419" sz="2500">
                <a:solidFill>
                  <a:schemeClr val="accent5"/>
                </a:solidFill>
              </a:rPr>
              <a:t>Casos de uso (tareas)</a:t>
            </a:r>
            <a:endParaRPr sz="2500">
              <a:solidFill>
                <a:schemeClr val="accent5"/>
              </a:solidFill>
            </a:endParaRPr>
          </a:p>
        </p:txBody>
      </p:sp>
      <p:sp>
        <p:nvSpPr>
          <p:cNvPr id="229" name="Google Shape;229;p38"/>
          <p:cNvSpPr txBox="1"/>
          <p:nvPr/>
        </p:nvSpPr>
        <p:spPr>
          <a:xfrm>
            <a:off x="94300" y="899225"/>
            <a:ext cx="8817000" cy="2668500"/>
          </a:xfrm>
          <a:prstGeom prst="rect">
            <a:avLst/>
          </a:prstGeom>
          <a:noFill/>
          <a:ln>
            <a:noFill/>
          </a:ln>
        </p:spPr>
        <p:txBody>
          <a:bodyPr anchorCtr="0" anchor="ctr" bIns="91425" lIns="91425" spcFirstLastPara="1" rIns="91425" wrap="square" tIns="91425">
            <a:noAutofit/>
          </a:bodyPr>
          <a:lstStyle/>
          <a:p>
            <a:pPr indent="0" lvl="0" marL="0" rtl="0" algn="l">
              <a:lnSpc>
                <a:spcPct val="141136"/>
              </a:lnSpc>
              <a:spcBef>
                <a:spcPts val="1200"/>
              </a:spcBef>
              <a:spcAft>
                <a:spcPts val="0"/>
              </a:spcAft>
              <a:buClr>
                <a:schemeClr val="dk1"/>
              </a:buClr>
              <a:buSzPts val="1100"/>
              <a:buFont typeface="Arial"/>
              <a:buNone/>
            </a:pPr>
            <a:r>
              <a:rPr lang="es-419" sz="1300">
                <a:solidFill>
                  <a:srgbClr val="202124"/>
                </a:solidFill>
              </a:rPr>
              <a:t>Algunas de las tareas típicas que podrían clasificarse como de Machine Learning son:</a:t>
            </a:r>
            <a:endParaRPr sz="1300">
              <a:solidFill>
                <a:srgbClr val="202124"/>
              </a:solidFill>
            </a:endParaRPr>
          </a:p>
          <a:p>
            <a:pPr indent="-311150" lvl="0" marL="457200" rtl="0" algn="l">
              <a:lnSpc>
                <a:spcPct val="141136"/>
              </a:lnSpc>
              <a:spcBef>
                <a:spcPts val="1200"/>
              </a:spcBef>
              <a:spcAft>
                <a:spcPts val="0"/>
              </a:spcAft>
              <a:buClr>
                <a:srgbClr val="202124"/>
              </a:buClr>
              <a:buSzPts val="1300"/>
              <a:buChar char="●"/>
            </a:pPr>
            <a:r>
              <a:rPr b="1" lang="es-419" sz="1300">
                <a:solidFill>
                  <a:srgbClr val="202124"/>
                </a:solidFill>
              </a:rPr>
              <a:t>Clasificación o categorización</a:t>
            </a:r>
            <a:r>
              <a:rPr lang="es-419" sz="1300">
                <a:solidFill>
                  <a:srgbClr val="202124"/>
                </a:solidFill>
              </a:rPr>
              <a:t>: esto generalmente abarca la lista de problemas o tareas en las que la máquina tiene que tomar puntos de datos o muestras y asignar una clase o categoría para cada muestra. Un ejemplo simple sería clasificar imágenes de animales en perros, gatos y cebras.</a:t>
            </a:r>
            <a:endParaRPr sz="1300">
              <a:solidFill>
                <a:srgbClr val="202124"/>
              </a:solidFill>
            </a:endParaRPr>
          </a:p>
          <a:p>
            <a:pPr indent="-311150" lvl="0" marL="457200" rtl="0" algn="l">
              <a:lnSpc>
                <a:spcPct val="141136"/>
              </a:lnSpc>
              <a:spcBef>
                <a:spcPts val="0"/>
              </a:spcBef>
              <a:spcAft>
                <a:spcPts val="0"/>
              </a:spcAft>
              <a:buClr>
                <a:srgbClr val="202124"/>
              </a:buClr>
              <a:buSzPts val="1300"/>
              <a:buChar char="●"/>
            </a:pPr>
            <a:r>
              <a:rPr b="1" lang="es-419" sz="1300">
                <a:solidFill>
                  <a:srgbClr val="202124"/>
                </a:solidFill>
              </a:rPr>
              <a:t>Regresión</a:t>
            </a:r>
            <a:r>
              <a:rPr lang="es-419" sz="1300">
                <a:solidFill>
                  <a:srgbClr val="202124"/>
                </a:solidFill>
              </a:rPr>
              <a:t>: este tipo de tareas generalmente implican realizar una predicción tal que un valor numérico real es la salida, en lugar de una clase o categoría para un conjunto de puntos de entrada. Un ejemplo sería predecir los precios viviendas considerando la superficie, el número de pisos, baños, dormitorios y cocina como atributos de entrada.</a:t>
            </a:r>
            <a:endParaRPr sz="1300">
              <a:solidFill>
                <a:srgbClr val="202124"/>
              </a:solidFill>
            </a:endParaRPr>
          </a:p>
        </p:txBody>
      </p:sp>
      <p:pic>
        <p:nvPicPr>
          <p:cNvPr id="230" name="Google Shape;230;p38"/>
          <p:cNvPicPr preferRelativeResize="0"/>
          <p:nvPr/>
        </p:nvPicPr>
        <p:blipFill>
          <a:blip r:embed="rId4">
            <a:alphaModFix/>
          </a:blip>
          <a:stretch>
            <a:fillRect/>
          </a:stretch>
        </p:blipFill>
        <p:spPr>
          <a:xfrm>
            <a:off x="3413350" y="3070300"/>
            <a:ext cx="1856050" cy="1676200"/>
          </a:xfrm>
          <a:prstGeom prst="rect">
            <a:avLst/>
          </a:prstGeom>
          <a:noFill/>
          <a:ln>
            <a:noFill/>
          </a:ln>
        </p:spPr>
      </p:pic>
      <p:pic>
        <p:nvPicPr>
          <p:cNvPr id="231" name="Google Shape;231;p38"/>
          <p:cNvPicPr preferRelativeResize="0"/>
          <p:nvPr/>
        </p:nvPicPr>
        <p:blipFill>
          <a:blip r:embed="rId5">
            <a:alphaModFix/>
          </a:blip>
          <a:stretch>
            <a:fillRect/>
          </a:stretch>
        </p:blipFill>
        <p:spPr>
          <a:xfrm>
            <a:off x="6006750" y="3241738"/>
            <a:ext cx="1813076" cy="1333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39"/>
          <p:cNvPicPr preferRelativeResize="0"/>
          <p:nvPr/>
        </p:nvPicPr>
        <p:blipFill rotWithShape="1">
          <a:blip r:embed="rId3">
            <a:alphaModFix/>
          </a:blip>
          <a:srcRect b="0" l="0" r="0" t="0"/>
          <a:stretch/>
        </p:blipFill>
        <p:spPr>
          <a:xfrm>
            <a:off x="685800" y="1732"/>
            <a:ext cx="1339702" cy="840040"/>
          </a:xfrm>
          <a:prstGeom prst="rect">
            <a:avLst/>
          </a:prstGeom>
          <a:noFill/>
          <a:ln>
            <a:noFill/>
          </a:ln>
        </p:spPr>
      </p:pic>
      <p:sp>
        <p:nvSpPr>
          <p:cNvPr id="237" name="Google Shape;237;p39"/>
          <p:cNvSpPr txBox="1"/>
          <p:nvPr/>
        </p:nvSpPr>
        <p:spPr>
          <a:xfrm>
            <a:off x="510575" y="1304775"/>
            <a:ext cx="544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38" name="Google Shape;238;p39"/>
          <p:cNvSpPr txBox="1"/>
          <p:nvPr>
            <p:ph type="title"/>
          </p:nvPr>
        </p:nvSpPr>
        <p:spPr>
          <a:xfrm>
            <a:off x="3622000" y="179925"/>
            <a:ext cx="5135700" cy="497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s-419" sz="2500">
                <a:solidFill>
                  <a:schemeClr val="accent5"/>
                </a:solidFill>
              </a:rPr>
              <a:t>Casos de uso (tareas)</a:t>
            </a:r>
            <a:endParaRPr sz="2500">
              <a:solidFill>
                <a:schemeClr val="accent5"/>
              </a:solidFill>
            </a:endParaRPr>
          </a:p>
        </p:txBody>
      </p:sp>
      <p:sp>
        <p:nvSpPr>
          <p:cNvPr id="239" name="Google Shape;239;p39"/>
          <p:cNvSpPr txBox="1"/>
          <p:nvPr/>
        </p:nvSpPr>
        <p:spPr>
          <a:xfrm>
            <a:off x="94300" y="975425"/>
            <a:ext cx="8817000" cy="2668500"/>
          </a:xfrm>
          <a:prstGeom prst="rect">
            <a:avLst/>
          </a:prstGeom>
          <a:noFill/>
          <a:ln>
            <a:noFill/>
          </a:ln>
        </p:spPr>
        <p:txBody>
          <a:bodyPr anchorCtr="0" anchor="ctr" bIns="91425" lIns="91425" spcFirstLastPara="1" rIns="91425" wrap="square" tIns="91425">
            <a:noAutofit/>
          </a:bodyPr>
          <a:lstStyle/>
          <a:p>
            <a:pPr indent="-311150" lvl="0" marL="457200" rtl="0" algn="l">
              <a:lnSpc>
                <a:spcPct val="141136"/>
              </a:lnSpc>
              <a:spcBef>
                <a:spcPts val="1200"/>
              </a:spcBef>
              <a:spcAft>
                <a:spcPts val="0"/>
              </a:spcAft>
              <a:buClr>
                <a:srgbClr val="202124"/>
              </a:buClr>
              <a:buSzPts val="1300"/>
              <a:buChar char="●"/>
            </a:pPr>
            <a:r>
              <a:rPr b="1" lang="es-419" sz="1300">
                <a:solidFill>
                  <a:srgbClr val="202124"/>
                </a:solidFill>
              </a:rPr>
              <a:t>Detección de anomalías</a:t>
            </a:r>
            <a:r>
              <a:rPr lang="es-419" sz="1300">
                <a:solidFill>
                  <a:srgbClr val="202124"/>
                </a:solidFill>
              </a:rPr>
              <a:t>: estas tareas implican que la máquina revise los registros de eventos, de transacciones y otros puntos de datos que puedan mostrar patrones inusuales o eventos que son diferentes del comportamiento normal. Ej: indicios de fraude</a:t>
            </a:r>
            <a:endParaRPr sz="1300">
              <a:solidFill>
                <a:srgbClr val="202124"/>
              </a:solidFill>
            </a:endParaRPr>
          </a:p>
          <a:p>
            <a:pPr indent="-311150" lvl="0" marL="457200" rtl="0" algn="l">
              <a:lnSpc>
                <a:spcPct val="141136"/>
              </a:lnSpc>
              <a:spcBef>
                <a:spcPts val="0"/>
              </a:spcBef>
              <a:spcAft>
                <a:spcPts val="0"/>
              </a:spcAft>
              <a:buClr>
                <a:srgbClr val="202124"/>
              </a:buClr>
              <a:buSzPts val="1300"/>
              <a:buChar char="●"/>
            </a:pPr>
            <a:r>
              <a:rPr b="1" lang="es-419" sz="1300">
                <a:solidFill>
                  <a:srgbClr val="202124"/>
                </a:solidFill>
              </a:rPr>
              <a:t>Anotación estructurada</a:t>
            </a:r>
            <a:r>
              <a:rPr lang="es-419" sz="1300">
                <a:solidFill>
                  <a:srgbClr val="202124"/>
                </a:solidFill>
              </a:rPr>
              <a:t>: esto generalmente implica realizar algún análisis de los datos de entrada y agregar metadatos estructurados, como anotaciones a los datos originales que representan información adicional y relaciones entre los elementos. Algunos ejemplos serían anotaciones de texto con sus partes del discurso, entidades, gramática y sentimiento. También se pueden hacer anotaciones para imágenes como asignar categorías específicas de píxeles de imagen, anotar áreas específicas de imágenes en función de su tipo, ubicación, etc.</a:t>
            </a:r>
            <a:endParaRPr sz="1300">
              <a:solidFill>
                <a:srgbClr val="202124"/>
              </a:solidFill>
            </a:endParaRPr>
          </a:p>
        </p:txBody>
      </p:sp>
      <p:pic>
        <p:nvPicPr>
          <p:cNvPr id="240" name="Google Shape;240;p39"/>
          <p:cNvPicPr preferRelativeResize="0"/>
          <p:nvPr/>
        </p:nvPicPr>
        <p:blipFill>
          <a:blip r:embed="rId4">
            <a:alphaModFix/>
          </a:blip>
          <a:stretch>
            <a:fillRect/>
          </a:stretch>
        </p:blipFill>
        <p:spPr>
          <a:xfrm>
            <a:off x="2379925" y="3366491"/>
            <a:ext cx="2502801" cy="1239900"/>
          </a:xfrm>
          <a:prstGeom prst="rect">
            <a:avLst/>
          </a:prstGeom>
          <a:noFill/>
          <a:ln>
            <a:noFill/>
          </a:ln>
        </p:spPr>
      </p:pic>
      <p:pic>
        <p:nvPicPr>
          <p:cNvPr id="241" name="Google Shape;241;p39"/>
          <p:cNvPicPr preferRelativeResize="0"/>
          <p:nvPr/>
        </p:nvPicPr>
        <p:blipFill>
          <a:blip r:embed="rId5">
            <a:alphaModFix/>
          </a:blip>
          <a:stretch>
            <a:fillRect/>
          </a:stretch>
        </p:blipFill>
        <p:spPr>
          <a:xfrm>
            <a:off x="5710822" y="3290300"/>
            <a:ext cx="2514078" cy="1319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40"/>
          <p:cNvPicPr preferRelativeResize="0"/>
          <p:nvPr/>
        </p:nvPicPr>
        <p:blipFill rotWithShape="1">
          <a:blip r:embed="rId3">
            <a:alphaModFix/>
          </a:blip>
          <a:srcRect b="0" l="0" r="0" t="0"/>
          <a:stretch/>
        </p:blipFill>
        <p:spPr>
          <a:xfrm>
            <a:off x="685800" y="1732"/>
            <a:ext cx="1339702" cy="840040"/>
          </a:xfrm>
          <a:prstGeom prst="rect">
            <a:avLst/>
          </a:prstGeom>
          <a:noFill/>
          <a:ln>
            <a:noFill/>
          </a:ln>
        </p:spPr>
      </p:pic>
      <p:sp>
        <p:nvSpPr>
          <p:cNvPr id="247" name="Google Shape;247;p40"/>
          <p:cNvSpPr txBox="1"/>
          <p:nvPr/>
        </p:nvSpPr>
        <p:spPr>
          <a:xfrm>
            <a:off x="510575" y="1304775"/>
            <a:ext cx="544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48" name="Google Shape;248;p40"/>
          <p:cNvSpPr txBox="1"/>
          <p:nvPr>
            <p:ph type="title"/>
          </p:nvPr>
        </p:nvSpPr>
        <p:spPr>
          <a:xfrm>
            <a:off x="3622000" y="179925"/>
            <a:ext cx="5135700" cy="497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s-419" sz="2500">
                <a:solidFill>
                  <a:schemeClr val="accent5"/>
                </a:solidFill>
              </a:rPr>
              <a:t>Casos de uso (tareas)</a:t>
            </a:r>
            <a:endParaRPr sz="2500">
              <a:solidFill>
                <a:schemeClr val="accent5"/>
              </a:solidFill>
            </a:endParaRPr>
          </a:p>
        </p:txBody>
      </p:sp>
      <p:sp>
        <p:nvSpPr>
          <p:cNvPr id="249" name="Google Shape;249;p40"/>
          <p:cNvSpPr txBox="1"/>
          <p:nvPr/>
        </p:nvSpPr>
        <p:spPr>
          <a:xfrm>
            <a:off x="94300" y="975425"/>
            <a:ext cx="8817000" cy="2668500"/>
          </a:xfrm>
          <a:prstGeom prst="rect">
            <a:avLst/>
          </a:prstGeom>
          <a:noFill/>
          <a:ln>
            <a:noFill/>
          </a:ln>
        </p:spPr>
        <p:txBody>
          <a:bodyPr anchorCtr="0" anchor="ctr" bIns="91425" lIns="91425" spcFirstLastPara="1" rIns="91425" wrap="square" tIns="91425">
            <a:noAutofit/>
          </a:bodyPr>
          <a:lstStyle/>
          <a:p>
            <a:pPr indent="-311150" lvl="0" marL="457200" rtl="0" algn="l">
              <a:lnSpc>
                <a:spcPct val="141136"/>
              </a:lnSpc>
              <a:spcBef>
                <a:spcPts val="1200"/>
              </a:spcBef>
              <a:spcAft>
                <a:spcPts val="0"/>
              </a:spcAft>
              <a:buClr>
                <a:srgbClr val="202124"/>
              </a:buClr>
              <a:buSzPts val="1300"/>
              <a:buChar char="●"/>
            </a:pPr>
            <a:r>
              <a:rPr b="1" lang="es-419" sz="1300">
                <a:solidFill>
                  <a:srgbClr val="202124"/>
                </a:solidFill>
              </a:rPr>
              <a:t>Traducción: </a:t>
            </a:r>
            <a:r>
              <a:rPr lang="es-419" sz="1300">
                <a:solidFill>
                  <a:srgbClr val="202124"/>
                </a:solidFill>
              </a:rPr>
              <a:t>las tareas de traducción automática consisten en tomar muestras de datos de entrada que pertenecen a un idioma específico y las traducirlas como salida a otro idioma deseado. La traducción basada en lenguaje natural es definitivamente un área enorme que trata con una gran cantidad de datos de texto.</a:t>
            </a:r>
            <a:endParaRPr b="1" sz="1300">
              <a:solidFill>
                <a:srgbClr val="202124"/>
              </a:solidFill>
            </a:endParaRPr>
          </a:p>
          <a:p>
            <a:pPr indent="-311150" lvl="0" marL="457200" rtl="0" algn="l">
              <a:lnSpc>
                <a:spcPct val="141136"/>
              </a:lnSpc>
              <a:spcBef>
                <a:spcPts val="0"/>
              </a:spcBef>
              <a:spcAft>
                <a:spcPts val="0"/>
              </a:spcAft>
              <a:buClr>
                <a:srgbClr val="202124"/>
              </a:buClr>
              <a:buSzPts val="1300"/>
              <a:buChar char="●"/>
            </a:pPr>
            <a:r>
              <a:rPr b="1" lang="es-419" sz="1300">
                <a:solidFill>
                  <a:srgbClr val="202124"/>
                </a:solidFill>
              </a:rPr>
              <a:t>Transcripciones: </a:t>
            </a:r>
            <a:r>
              <a:rPr lang="es-419" sz="1300">
                <a:solidFill>
                  <a:srgbClr val="202124"/>
                </a:solidFill>
              </a:rPr>
              <a:t>estas tareas suelen implicar varias representaciones de datos que son generalmente continuos y no estructurados, convirtiéndolos en más estructurados discretos. Los ejemplos incluyen voz a texto, reconocimiento óptico de caracteres, imágenes a texto, etc.</a:t>
            </a:r>
            <a:endParaRPr sz="1300">
              <a:solidFill>
                <a:srgbClr val="202124"/>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41"/>
          <p:cNvPicPr preferRelativeResize="0"/>
          <p:nvPr/>
        </p:nvPicPr>
        <p:blipFill rotWithShape="1">
          <a:blip r:embed="rId3">
            <a:alphaModFix/>
          </a:blip>
          <a:srcRect b="0" l="0" r="0" t="0"/>
          <a:stretch/>
        </p:blipFill>
        <p:spPr>
          <a:xfrm>
            <a:off x="685800" y="1732"/>
            <a:ext cx="1339702" cy="840040"/>
          </a:xfrm>
          <a:prstGeom prst="rect">
            <a:avLst/>
          </a:prstGeom>
          <a:noFill/>
          <a:ln>
            <a:noFill/>
          </a:ln>
        </p:spPr>
      </p:pic>
      <p:sp>
        <p:nvSpPr>
          <p:cNvPr id="255" name="Google Shape;255;p41"/>
          <p:cNvSpPr txBox="1"/>
          <p:nvPr/>
        </p:nvSpPr>
        <p:spPr>
          <a:xfrm>
            <a:off x="510575" y="1304775"/>
            <a:ext cx="544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56" name="Google Shape;256;p41"/>
          <p:cNvSpPr txBox="1"/>
          <p:nvPr>
            <p:ph type="title"/>
          </p:nvPr>
        </p:nvSpPr>
        <p:spPr>
          <a:xfrm>
            <a:off x="3622000" y="179925"/>
            <a:ext cx="5135700" cy="497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s-419" sz="2500">
                <a:solidFill>
                  <a:schemeClr val="accent5"/>
                </a:solidFill>
              </a:rPr>
              <a:t>Experiencia (Entrenamiento)</a:t>
            </a:r>
            <a:endParaRPr sz="2500">
              <a:solidFill>
                <a:schemeClr val="accent5"/>
              </a:solidFill>
            </a:endParaRPr>
          </a:p>
        </p:txBody>
      </p:sp>
      <p:sp>
        <p:nvSpPr>
          <p:cNvPr id="257" name="Google Shape;257;p41"/>
          <p:cNvSpPr txBox="1"/>
          <p:nvPr/>
        </p:nvSpPr>
        <p:spPr>
          <a:xfrm>
            <a:off x="94300" y="746825"/>
            <a:ext cx="8817000" cy="2668500"/>
          </a:xfrm>
          <a:prstGeom prst="rect">
            <a:avLst/>
          </a:prstGeom>
          <a:noFill/>
          <a:ln>
            <a:noFill/>
          </a:ln>
        </p:spPr>
        <p:txBody>
          <a:bodyPr anchorCtr="0" anchor="ctr" bIns="91425" lIns="91425" spcFirstLastPara="1" rIns="91425" wrap="square" tIns="91425">
            <a:noAutofit/>
          </a:bodyPr>
          <a:lstStyle/>
          <a:p>
            <a:pPr indent="0" lvl="0" marL="0" rtl="0" algn="l">
              <a:lnSpc>
                <a:spcPct val="141136"/>
              </a:lnSpc>
              <a:spcBef>
                <a:spcPts val="1200"/>
              </a:spcBef>
              <a:spcAft>
                <a:spcPts val="0"/>
              </a:spcAft>
              <a:buNone/>
            </a:pPr>
            <a:r>
              <a:rPr lang="es-419" sz="1300">
                <a:solidFill>
                  <a:srgbClr val="202124"/>
                </a:solidFill>
              </a:rPr>
              <a:t>Cualquier algoritmo de aprendizaje normalmente necesita datos para aprender a lo largo del tiempo y realizar una tarea específica (T). El proceso de consumir un conjunto de datos que consta de muestras de datos, tales que un algoritmo o modelo aprende patrones inherentes, se define como la experiencia (E) </a:t>
            </a:r>
            <a:endParaRPr sz="1300">
              <a:solidFill>
                <a:srgbClr val="202124"/>
              </a:solidFill>
            </a:endParaRPr>
          </a:p>
          <a:p>
            <a:pPr indent="0" lvl="0" marL="0" rtl="0" algn="l">
              <a:lnSpc>
                <a:spcPct val="141136"/>
              </a:lnSpc>
              <a:spcBef>
                <a:spcPts val="1200"/>
              </a:spcBef>
              <a:spcAft>
                <a:spcPts val="1200"/>
              </a:spcAft>
              <a:buNone/>
            </a:pPr>
            <a:r>
              <a:rPr lang="es-419" sz="1300">
                <a:solidFill>
                  <a:srgbClr val="202124"/>
                </a:solidFill>
              </a:rPr>
              <a:t>El modelo o algoritmo gana experiencia generalmente mediante un proceso iterativo, también conocido como entrenamiento. Cuando una máquina realmente aprende, se basa en datos que se le suministran de vez en cuando, lo que permite para adquirir experiencia y conocimiento sobre la tarea a resolver, de modo que pueda utilizar esta experiencia para predecir o resolver la misma tarea en el futuro para puntos de datos nunca antes vistos.</a:t>
            </a:r>
            <a:endParaRPr sz="1300">
              <a:solidFill>
                <a:srgbClr val="202124"/>
              </a:solidFill>
            </a:endParaRPr>
          </a:p>
        </p:txBody>
      </p:sp>
      <p:pic>
        <p:nvPicPr>
          <p:cNvPr id="258" name="Google Shape;258;p41"/>
          <p:cNvPicPr preferRelativeResize="0"/>
          <p:nvPr/>
        </p:nvPicPr>
        <p:blipFill>
          <a:blip r:embed="rId4">
            <a:alphaModFix/>
          </a:blip>
          <a:stretch>
            <a:fillRect/>
          </a:stretch>
        </p:blipFill>
        <p:spPr>
          <a:xfrm>
            <a:off x="2704950" y="3139975"/>
            <a:ext cx="3634500" cy="1580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42"/>
          <p:cNvPicPr preferRelativeResize="0"/>
          <p:nvPr/>
        </p:nvPicPr>
        <p:blipFill rotWithShape="1">
          <a:blip r:embed="rId3">
            <a:alphaModFix/>
          </a:blip>
          <a:srcRect b="0" l="0" r="0" t="0"/>
          <a:stretch/>
        </p:blipFill>
        <p:spPr>
          <a:xfrm>
            <a:off x="685800" y="1732"/>
            <a:ext cx="1339702" cy="840040"/>
          </a:xfrm>
          <a:prstGeom prst="rect">
            <a:avLst/>
          </a:prstGeom>
          <a:noFill/>
          <a:ln>
            <a:noFill/>
          </a:ln>
        </p:spPr>
      </p:pic>
      <p:sp>
        <p:nvSpPr>
          <p:cNvPr id="264" name="Google Shape;264;p42"/>
          <p:cNvSpPr txBox="1"/>
          <p:nvPr/>
        </p:nvSpPr>
        <p:spPr>
          <a:xfrm>
            <a:off x="510575" y="1304775"/>
            <a:ext cx="544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65" name="Google Shape;265;p42"/>
          <p:cNvSpPr txBox="1"/>
          <p:nvPr>
            <p:ph type="title"/>
          </p:nvPr>
        </p:nvSpPr>
        <p:spPr>
          <a:xfrm>
            <a:off x="3622000" y="179925"/>
            <a:ext cx="5135700" cy="497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s-419" sz="2500">
                <a:solidFill>
                  <a:schemeClr val="accent5"/>
                </a:solidFill>
              </a:rPr>
              <a:t>Performance (P)</a:t>
            </a:r>
            <a:endParaRPr sz="2500">
              <a:solidFill>
                <a:schemeClr val="accent5"/>
              </a:solidFill>
            </a:endParaRPr>
          </a:p>
        </p:txBody>
      </p:sp>
      <p:sp>
        <p:nvSpPr>
          <p:cNvPr id="266" name="Google Shape;266;p42"/>
          <p:cNvSpPr txBox="1"/>
          <p:nvPr/>
        </p:nvSpPr>
        <p:spPr>
          <a:xfrm>
            <a:off x="94300" y="1280225"/>
            <a:ext cx="8817000" cy="2668500"/>
          </a:xfrm>
          <a:prstGeom prst="rect">
            <a:avLst/>
          </a:prstGeom>
          <a:noFill/>
          <a:ln>
            <a:noFill/>
          </a:ln>
        </p:spPr>
        <p:txBody>
          <a:bodyPr anchorCtr="0" anchor="ctr" bIns="91425" lIns="91425" spcFirstLastPara="1" rIns="91425" wrap="square" tIns="91425">
            <a:noAutofit/>
          </a:bodyPr>
          <a:lstStyle/>
          <a:p>
            <a:pPr indent="0" lvl="0" marL="0" rtl="0" algn="l">
              <a:lnSpc>
                <a:spcPct val="141136"/>
              </a:lnSpc>
              <a:spcBef>
                <a:spcPts val="1200"/>
              </a:spcBef>
              <a:spcAft>
                <a:spcPts val="0"/>
              </a:spcAft>
              <a:buNone/>
            </a:pPr>
            <a:r>
              <a:rPr lang="es-419" sz="1300">
                <a:solidFill>
                  <a:srgbClr val="202124"/>
                </a:solidFill>
              </a:rPr>
              <a:t>Supongamos que tenemos un algoritmo de aprendizaje automático que se supone que realiza una tarea, T, y está ganando experiencia, E, con puntos de datos durante un período de tiempo. Pero, ¿cómo sabemos si está funcionando bien o si se está comportando bien? </a:t>
            </a:r>
            <a:endParaRPr sz="1300">
              <a:solidFill>
                <a:srgbClr val="202124"/>
              </a:solidFill>
            </a:endParaRPr>
          </a:p>
          <a:p>
            <a:pPr indent="0" lvl="0" marL="0" rtl="0" algn="l">
              <a:lnSpc>
                <a:spcPct val="141136"/>
              </a:lnSpc>
              <a:spcBef>
                <a:spcPts val="1200"/>
              </a:spcBef>
              <a:spcAft>
                <a:spcPts val="0"/>
              </a:spcAft>
              <a:buClr>
                <a:schemeClr val="dk1"/>
              </a:buClr>
              <a:buSzPts val="1100"/>
              <a:buFont typeface="Arial"/>
              <a:buNone/>
            </a:pPr>
            <a:r>
              <a:rPr lang="es-419" sz="1300">
                <a:solidFill>
                  <a:srgbClr val="202124"/>
                </a:solidFill>
              </a:rPr>
              <a:t>La performance (P) suele ser una medida o métrica cuantitativa que se utiliza para ver qué tan bien el algoritmo oel modelo está realizando la tarea, T, con experiencia, E. Mientras que las métricas de rendimiento suelen ser estándar que se han establecido después de años de investigación y desarrollo, cada métrica generalmente se calcula específicamente para la tarea que estamos tratando de resolver en un momento dado.</a:t>
            </a:r>
            <a:endParaRPr sz="1300">
              <a:solidFill>
                <a:srgbClr val="202124"/>
              </a:solidFill>
            </a:endParaRPr>
          </a:p>
          <a:p>
            <a:pPr indent="0" lvl="0" marL="0" rtl="0" algn="l">
              <a:lnSpc>
                <a:spcPct val="141136"/>
              </a:lnSpc>
              <a:spcBef>
                <a:spcPts val="1200"/>
              </a:spcBef>
              <a:spcAft>
                <a:spcPts val="1200"/>
              </a:spcAft>
              <a:buNone/>
            </a:pPr>
            <a:r>
              <a:rPr lang="es-419" sz="1300">
                <a:solidFill>
                  <a:srgbClr val="202124"/>
                </a:solidFill>
              </a:rPr>
              <a:t>Las medidas de rendimiento típicas incluyen exactitud, precisión, recuperación, puntuación F1, sensibilidad, especificidad, tasa de error, tasa de clasificación errónea y muchas más.</a:t>
            </a:r>
            <a:endParaRPr sz="1300">
              <a:solidFill>
                <a:srgbClr val="202124"/>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43"/>
          <p:cNvPicPr preferRelativeResize="0"/>
          <p:nvPr/>
        </p:nvPicPr>
        <p:blipFill rotWithShape="1">
          <a:blip r:embed="rId3">
            <a:alphaModFix/>
          </a:blip>
          <a:srcRect b="0" l="0" r="0" t="0"/>
          <a:stretch/>
        </p:blipFill>
        <p:spPr>
          <a:xfrm>
            <a:off x="685800" y="1732"/>
            <a:ext cx="1339702" cy="840040"/>
          </a:xfrm>
          <a:prstGeom prst="rect">
            <a:avLst/>
          </a:prstGeom>
          <a:noFill/>
          <a:ln>
            <a:noFill/>
          </a:ln>
        </p:spPr>
      </p:pic>
      <p:sp>
        <p:nvSpPr>
          <p:cNvPr id="272" name="Google Shape;272;p43"/>
          <p:cNvSpPr txBox="1"/>
          <p:nvPr/>
        </p:nvSpPr>
        <p:spPr>
          <a:xfrm>
            <a:off x="510575" y="1304775"/>
            <a:ext cx="544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73" name="Google Shape;273;p43"/>
          <p:cNvSpPr txBox="1"/>
          <p:nvPr>
            <p:ph type="title"/>
          </p:nvPr>
        </p:nvSpPr>
        <p:spPr>
          <a:xfrm>
            <a:off x="3622000" y="179925"/>
            <a:ext cx="5135700" cy="497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s-419" sz="2500">
                <a:solidFill>
                  <a:schemeClr val="accent5"/>
                </a:solidFill>
              </a:rPr>
              <a:t>Performance (P)</a:t>
            </a:r>
            <a:endParaRPr sz="2500">
              <a:solidFill>
                <a:schemeClr val="accent5"/>
              </a:solidFill>
            </a:endParaRPr>
          </a:p>
        </p:txBody>
      </p:sp>
      <p:sp>
        <p:nvSpPr>
          <p:cNvPr id="274" name="Google Shape;274;p43"/>
          <p:cNvSpPr txBox="1"/>
          <p:nvPr/>
        </p:nvSpPr>
        <p:spPr>
          <a:xfrm>
            <a:off x="94300" y="1280225"/>
            <a:ext cx="8817000" cy="2668500"/>
          </a:xfrm>
          <a:prstGeom prst="rect">
            <a:avLst/>
          </a:prstGeom>
          <a:noFill/>
          <a:ln>
            <a:noFill/>
          </a:ln>
        </p:spPr>
        <p:txBody>
          <a:bodyPr anchorCtr="0" anchor="ctr" bIns="91425" lIns="91425" spcFirstLastPara="1" rIns="91425" wrap="square" tIns="91425">
            <a:noAutofit/>
          </a:bodyPr>
          <a:lstStyle/>
          <a:p>
            <a:pPr indent="0" lvl="0" marL="0" rtl="0" algn="l">
              <a:lnSpc>
                <a:spcPct val="141136"/>
              </a:lnSpc>
              <a:spcBef>
                <a:spcPts val="1200"/>
              </a:spcBef>
              <a:spcAft>
                <a:spcPts val="0"/>
              </a:spcAft>
              <a:buNone/>
            </a:pPr>
            <a:r>
              <a:rPr lang="es-419" sz="1300">
                <a:solidFill>
                  <a:srgbClr val="202124"/>
                </a:solidFill>
              </a:rPr>
              <a:t> Las medidas de desempeño generalmente se evalúan sobre los datos de entrenamiento, así como muestras de datos que el modelo no ha visto o aprendido de antes, que generalmente se conocen como datos de prueba y validación. La idea detrás de esto es generalizar el algoritmo para evitar sesgos mejorar el rendimiento en el futuro sobre datos nuevos.</a:t>
            </a:r>
            <a:endParaRPr sz="1300">
              <a:solidFill>
                <a:srgbClr val="202124"/>
              </a:solidFill>
            </a:endParaRPr>
          </a:p>
          <a:p>
            <a:pPr indent="0" lvl="0" marL="0" rtl="0" algn="l">
              <a:lnSpc>
                <a:spcPct val="141136"/>
              </a:lnSpc>
              <a:spcBef>
                <a:spcPts val="1200"/>
              </a:spcBef>
              <a:spcAft>
                <a:spcPts val="1200"/>
              </a:spcAft>
              <a:buNone/>
            </a:pPr>
            <a:r>
              <a:rPr lang="es-419" sz="1300">
                <a:solidFill>
                  <a:srgbClr val="202124"/>
                </a:solidFill>
              </a:rPr>
              <a:t>Siempre se debe recordar que a veces es difícil elegir medidas de desempeño que sean capaces de darnos una idea de qué tan bien se está desempeñando el algoritmo en función del comportamiento o resultado real que es esperado de él. Un ejemplo simple sería que a veces querríamos penalizar la clasificación errónea de falsos positivos más que aciertos o predicciones correctas.</a:t>
            </a:r>
            <a:endParaRPr sz="1300">
              <a:solidFill>
                <a:srgbClr val="202124"/>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26"/>
          <p:cNvPicPr preferRelativeResize="0"/>
          <p:nvPr/>
        </p:nvPicPr>
        <p:blipFill rotWithShape="1">
          <a:blip r:embed="rId3">
            <a:alphaModFix/>
          </a:blip>
          <a:srcRect b="0" l="0" r="0" t="0"/>
          <a:stretch/>
        </p:blipFill>
        <p:spPr>
          <a:xfrm>
            <a:off x="0" y="4730183"/>
            <a:ext cx="6857999" cy="413317"/>
          </a:xfrm>
          <a:prstGeom prst="rect">
            <a:avLst/>
          </a:prstGeom>
          <a:noFill/>
          <a:ln>
            <a:noFill/>
          </a:ln>
        </p:spPr>
      </p:pic>
      <p:pic>
        <p:nvPicPr>
          <p:cNvPr id="115" name="Google Shape;115;p26"/>
          <p:cNvPicPr preferRelativeResize="0"/>
          <p:nvPr/>
        </p:nvPicPr>
        <p:blipFill rotWithShape="1">
          <a:blip r:embed="rId4">
            <a:alphaModFix/>
          </a:blip>
          <a:srcRect b="0" l="0" r="0" t="0"/>
          <a:stretch/>
        </p:blipFill>
        <p:spPr>
          <a:xfrm>
            <a:off x="685800" y="1732"/>
            <a:ext cx="1339702" cy="840040"/>
          </a:xfrm>
          <a:prstGeom prst="rect">
            <a:avLst/>
          </a:prstGeom>
          <a:noFill/>
          <a:ln>
            <a:noFill/>
          </a:ln>
        </p:spPr>
      </p:pic>
      <p:sp>
        <p:nvSpPr>
          <p:cNvPr id="116" name="Google Shape;116;p26"/>
          <p:cNvSpPr txBox="1"/>
          <p:nvPr/>
        </p:nvSpPr>
        <p:spPr>
          <a:xfrm>
            <a:off x="8454213" y="4838779"/>
            <a:ext cx="689700" cy="192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s-419"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
        <p:nvSpPr>
          <p:cNvPr id="117" name="Google Shape;117;p26"/>
          <p:cNvSpPr txBox="1"/>
          <p:nvPr>
            <p:ph type="title"/>
          </p:nvPr>
        </p:nvSpPr>
        <p:spPr>
          <a:xfrm>
            <a:off x="3950466" y="179923"/>
            <a:ext cx="4807200" cy="497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s-419" sz="2900">
                <a:solidFill>
                  <a:schemeClr val="accent5"/>
                </a:solidFill>
              </a:rPr>
              <a:t>Reglamento del Obligatorio</a:t>
            </a:r>
            <a:endParaRPr sz="2900">
              <a:solidFill>
                <a:schemeClr val="accent5"/>
              </a:solidFill>
            </a:endParaRPr>
          </a:p>
        </p:txBody>
      </p:sp>
      <p:sp>
        <p:nvSpPr>
          <p:cNvPr id="118" name="Google Shape;118;p26"/>
          <p:cNvSpPr txBox="1"/>
          <p:nvPr/>
        </p:nvSpPr>
        <p:spPr>
          <a:xfrm>
            <a:off x="510575" y="1304775"/>
            <a:ext cx="544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19" name="Google Shape;119;p26"/>
          <p:cNvSpPr txBox="1"/>
          <p:nvPr/>
        </p:nvSpPr>
        <p:spPr>
          <a:xfrm>
            <a:off x="333150" y="1089575"/>
            <a:ext cx="8195100" cy="3524400"/>
          </a:xfrm>
          <a:prstGeom prst="rect">
            <a:avLst/>
          </a:prstGeom>
          <a:noFill/>
          <a:ln>
            <a:noFill/>
          </a:ln>
        </p:spPr>
        <p:txBody>
          <a:bodyPr anchorCtr="0" anchor="ctr" bIns="91425" lIns="91425" spcFirstLastPara="1" rIns="91425" wrap="square" tIns="91425">
            <a:noAutofit/>
          </a:bodyPr>
          <a:lstStyle/>
          <a:p>
            <a:pPr indent="88900" lvl="0" marL="177800" rtl="0" algn="l">
              <a:lnSpc>
                <a:spcPct val="115000"/>
              </a:lnSpc>
              <a:spcBef>
                <a:spcPts val="1200"/>
              </a:spcBef>
              <a:spcAft>
                <a:spcPts val="0"/>
              </a:spcAft>
              <a:buNone/>
            </a:pPr>
            <a:r>
              <a:rPr b="1" lang="es-419" sz="1600"/>
              <a:t>Instancias </a:t>
            </a:r>
            <a:endParaRPr b="1" sz="1600"/>
          </a:p>
          <a:p>
            <a:pPr indent="88900" lvl="0" marL="177800" rtl="0" algn="l">
              <a:lnSpc>
                <a:spcPct val="115000"/>
              </a:lnSpc>
              <a:spcBef>
                <a:spcPts val="1200"/>
              </a:spcBef>
              <a:spcAft>
                <a:spcPts val="0"/>
              </a:spcAft>
              <a:buNone/>
            </a:pPr>
            <a:r>
              <a:rPr lang="es-419" sz="1300"/>
              <a:t>El trabajo final consta de 2 instancias: </a:t>
            </a:r>
            <a:endParaRPr sz="1300"/>
          </a:p>
          <a:p>
            <a:pPr indent="-311150" lvl="0" marL="457200" rtl="0" algn="l">
              <a:lnSpc>
                <a:spcPct val="115000"/>
              </a:lnSpc>
              <a:spcBef>
                <a:spcPts val="1200"/>
              </a:spcBef>
              <a:spcAft>
                <a:spcPts val="0"/>
              </a:spcAft>
              <a:buSzPts val="1300"/>
              <a:buChar char="●"/>
            </a:pPr>
            <a:r>
              <a:rPr lang="es-419" sz="1300"/>
              <a:t>Realización de un modelo </a:t>
            </a:r>
            <a:endParaRPr sz="1300"/>
          </a:p>
          <a:p>
            <a:pPr indent="-311150" lvl="0" marL="457200" rtl="0" algn="l">
              <a:lnSpc>
                <a:spcPct val="115000"/>
              </a:lnSpc>
              <a:spcBef>
                <a:spcPts val="0"/>
              </a:spcBef>
              <a:spcAft>
                <a:spcPts val="0"/>
              </a:spcAft>
              <a:buSzPts val="1300"/>
              <a:buChar char="●"/>
            </a:pPr>
            <a:r>
              <a:rPr lang="es-419" sz="1300"/>
              <a:t>Entrega de un documento de explicación de éste </a:t>
            </a:r>
            <a:endParaRPr sz="1300"/>
          </a:p>
          <a:p>
            <a:pPr indent="0" lvl="0" marL="266700" rtl="0" algn="l">
              <a:lnSpc>
                <a:spcPct val="115000"/>
              </a:lnSpc>
              <a:spcBef>
                <a:spcPts val="1200"/>
              </a:spcBef>
              <a:spcAft>
                <a:spcPts val="0"/>
              </a:spcAft>
              <a:buNone/>
            </a:pPr>
            <a:r>
              <a:rPr lang="es-419" sz="200">
                <a:latin typeface="Calibri"/>
                <a:ea typeface="Calibri"/>
                <a:cs typeface="Calibri"/>
                <a:sym typeface="Calibri"/>
              </a:rPr>
              <a:t> </a:t>
            </a:r>
            <a:endParaRPr sz="200">
              <a:latin typeface="Calibri"/>
              <a:ea typeface="Calibri"/>
              <a:cs typeface="Calibri"/>
              <a:sym typeface="Calibri"/>
            </a:endParaRPr>
          </a:p>
          <a:p>
            <a:pPr indent="0" lvl="0" marL="177800" rtl="0" algn="l">
              <a:lnSpc>
                <a:spcPct val="115000"/>
              </a:lnSpc>
              <a:spcBef>
                <a:spcPts val="1200"/>
              </a:spcBef>
              <a:spcAft>
                <a:spcPts val="0"/>
              </a:spcAft>
              <a:buNone/>
            </a:pPr>
            <a:r>
              <a:rPr b="1" lang="es-419" sz="1600"/>
              <a:t>Conformación de los equipos </a:t>
            </a:r>
            <a:endParaRPr b="1" sz="1600"/>
          </a:p>
          <a:p>
            <a:pPr indent="-311150" lvl="0" marL="457200" rtl="0" algn="l">
              <a:lnSpc>
                <a:spcPct val="115000"/>
              </a:lnSpc>
              <a:spcBef>
                <a:spcPts val="1200"/>
              </a:spcBef>
              <a:spcAft>
                <a:spcPts val="0"/>
              </a:spcAft>
              <a:buSzPts val="1300"/>
              <a:buChar char="●"/>
            </a:pPr>
            <a:r>
              <a:rPr lang="es-419" sz="1300"/>
              <a:t>Deben conformarse equipos de 3 integrantes, en caso de que la cantidad de alumnos del grupo del curso no sea múltiplo de 3 se permitirá crear grupos de menos integrantes. En ese caso, debe coordinarse previamente con administración corporativa. </a:t>
            </a:r>
            <a:endParaRPr sz="1300"/>
          </a:p>
          <a:p>
            <a:pPr indent="-311150" lvl="0" marL="457200" rtl="0" algn="l">
              <a:lnSpc>
                <a:spcPct val="115000"/>
              </a:lnSpc>
              <a:spcBef>
                <a:spcPts val="0"/>
              </a:spcBef>
              <a:spcAft>
                <a:spcPts val="0"/>
              </a:spcAft>
              <a:buSzPts val="1300"/>
              <a:buChar char="●"/>
            </a:pPr>
            <a:r>
              <a:rPr lang="es-419" sz="1300"/>
              <a:t>No esté permitido compartir información entre equipos. </a:t>
            </a:r>
            <a:endParaRPr sz="1300"/>
          </a:p>
          <a:p>
            <a:pPr indent="88900" lvl="0" marL="177800" rtl="0" algn="l">
              <a:lnSpc>
                <a:spcPct val="115000"/>
              </a:lnSpc>
              <a:spcBef>
                <a:spcPts val="1200"/>
              </a:spcBef>
              <a:spcAft>
                <a:spcPts val="0"/>
              </a:spcAft>
              <a:buNone/>
            </a:pPr>
            <a:r>
              <a:rPr lang="es-419" sz="850">
                <a:latin typeface="Calibri"/>
                <a:ea typeface="Calibri"/>
                <a:cs typeface="Calibri"/>
                <a:sym typeface="Calibri"/>
              </a:rPr>
              <a:t> </a:t>
            </a:r>
            <a:endParaRPr sz="850">
              <a:latin typeface="Calibri"/>
              <a:ea typeface="Calibri"/>
              <a:cs typeface="Calibri"/>
              <a:sym typeface="Calibri"/>
            </a:endParaRPr>
          </a:p>
          <a:p>
            <a:pPr indent="88900" lvl="0" marL="177800" rtl="0" algn="l">
              <a:lnSpc>
                <a:spcPct val="141136"/>
              </a:lnSpc>
              <a:spcBef>
                <a:spcPts val="1200"/>
              </a:spcBef>
              <a:spcAft>
                <a:spcPts val="1200"/>
              </a:spcAft>
              <a:buNone/>
            </a:pPr>
            <a:r>
              <a:t/>
            </a:r>
            <a:endParaRPr sz="110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44"/>
          <p:cNvPicPr preferRelativeResize="0"/>
          <p:nvPr/>
        </p:nvPicPr>
        <p:blipFill rotWithShape="1">
          <a:blip r:embed="rId3">
            <a:alphaModFix/>
          </a:blip>
          <a:srcRect b="0" l="0" r="0" t="0"/>
          <a:stretch/>
        </p:blipFill>
        <p:spPr>
          <a:xfrm>
            <a:off x="685800" y="1732"/>
            <a:ext cx="1339702" cy="840040"/>
          </a:xfrm>
          <a:prstGeom prst="rect">
            <a:avLst/>
          </a:prstGeom>
          <a:noFill/>
          <a:ln>
            <a:noFill/>
          </a:ln>
        </p:spPr>
      </p:pic>
      <p:sp>
        <p:nvSpPr>
          <p:cNvPr id="280" name="Google Shape;280;p44"/>
          <p:cNvSpPr txBox="1"/>
          <p:nvPr/>
        </p:nvSpPr>
        <p:spPr>
          <a:xfrm>
            <a:off x="510575" y="1304775"/>
            <a:ext cx="544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81" name="Google Shape;281;p44"/>
          <p:cNvSpPr txBox="1"/>
          <p:nvPr>
            <p:ph type="title"/>
          </p:nvPr>
        </p:nvSpPr>
        <p:spPr>
          <a:xfrm>
            <a:off x="3622000" y="179925"/>
            <a:ext cx="5135700" cy="497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s-419" sz="2500">
                <a:solidFill>
                  <a:schemeClr val="accent5"/>
                </a:solidFill>
              </a:rPr>
              <a:t>Campo multidisciplinario</a:t>
            </a:r>
            <a:endParaRPr sz="2500">
              <a:solidFill>
                <a:schemeClr val="accent5"/>
              </a:solidFill>
            </a:endParaRPr>
          </a:p>
        </p:txBody>
      </p:sp>
      <p:pic>
        <p:nvPicPr>
          <p:cNvPr id="282" name="Google Shape;282;p44"/>
          <p:cNvPicPr preferRelativeResize="0"/>
          <p:nvPr/>
        </p:nvPicPr>
        <p:blipFill>
          <a:blip r:embed="rId4">
            <a:alphaModFix/>
          </a:blip>
          <a:stretch>
            <a:fillRect/>
          </a:stretch>
        </p:blipFill>
        <p:spPr>
          <a:xfrm>
            <a:off x="1276400" y="1045225"/>
            <a:ext cx="6372225" cy="3238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7"/>
          <p:cNvPicPr preferRelativeResize="0"/>
          <p:nvPr/>
        </p:nvPicPr>
        <p:blipFill rotWithShape="1">
          <a:blip r:embed="rId3">
            <a:alphaModFix/>
          </a:blip>
          <a:srcRect b="0" l="0" r="0" t="0"/>
          <a:stretch/>
        </p:blipFill>
        <p:spPr>
          <a:xfrm>
            <a:off x="685800" y="1732"/>
            <a:ext cx="1339702" cy="840040"/>
          </a:xfrm>
          <a:prstGeom prst="rect">
            <a:avLst/>
          </a:prstGeom>
          <a:noFill/>
          <a:ln>
            <a:noFill/>
          </a:ln>
        </p:spPr>
      </p:pic>
      <p:sp>
        <p:nvSpPr>
          <p:cNvPr id="125" name="Google Shape;125;p27"/>
          <p:cNvSpPr txBox="1"/>
          <p:nvPr/>
        </p:nvSpPr>
        <p:spPr>
          <a:xfrm>
            <a:off x="510575" y="1304775"/>
            <a:ext cx="544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26" name="Google Shape;126;p27"/>
          <p:cNvSpPr txBox="1"/>
          <p:nvPr/>
        </p:nvSpPr>
        <p:spPr>
          <a:xfrm>
            <a:off x="229150" y="1193550"/>
            <a:ext cx="8195100" cy="3000000"/>
          </a:xfrm>
          <a:prstGeom prst="rect">
            <a:avLst/>
          </a:prstGeom>
          <a:noFill/>
          <a:ln>
            <a:noFill/>
          </a:ln>
        </p:spPr>
        <p:txBody>
          <a:bodyPr anchorCtr="0" anchor="ctr" bIns="91425" lIns="91425" spcFirstLastPara="1" rIns="91425" wrap="square" tIns="91425">
            <a:noAutofit/>
          </a:bodyPr>
          <a:lstStyle/>
          <a:p>
            <a:pPr indent="88900" lvl="0" marL="177800" rtl="0" algn="l">
              <a:lnSpc>
                <a:spcPct val="115000"/>
              </a:lnSpc>
              <a:spcBef>
                <a:spcPts val="1200"/>
              </a:spcBef>
              <a:spcAft>
                <a:spcPts val="0"/>
              </a:spcAft>
              <a:buClr>
                <a:schemeClr val="dk1"/>
              </a:buClr>
              <a:buSzPts val="1100"/>
              <a:buFont typeface="Arial"/>
              <a:buNone/>
            </a:pPr>
            <a:r>
              <a:rPr b="1" lang="es-419" sz="1600">
                <a:solidFill>
                  <a:schemeClr val="dk1"/>
                </a:solidFill>
              </a:rPr>
              <a:t>Recepción de la Entrega final </a:t>
            </a:r>
            <a:endParaRPr b="1" sz="1600">
              <a:solidFill>
                <a:schemeClr val="dk1"/>
              </a:solidFill>
            </a:endParaRPr>
          </a:p>
          <a:p>
            <a:pPr indent="-311150" lvl="0" marL="457200" rtl="0" algn="l">
              <a:lnSpc>
                <a:spcPct val="115000"/>
              </a:lnSpc>
              <a:spcBef>
                <a:spcPts val="1200"/>
              </a:spcBef>
              <a:spcAft>
                <a:spcPts val="0"/>
              </a:spcAft>
              <a:buClr>
                <a:schemeClr val="dk1"/>
              </a:buClr>
              <a:buSzPts val="1300"/>
              <a:buChar char="●"/>
            </a:pPr>
            <a:r>
              <a:rPr lang="es-419" sz="1300">
                <a:solidFill>
                  <a:schemeClr val="dk1"/>
                </a:solidFill>
              </a:rPr>
              <a:t>Se recibirán los trabajos hasta 15 días luego de la última clase de su grupo. </a:t>
            </a:r>
            <a:endParaRPr sz="1300">
              <a:solidFill>
                <a:schemeClr val="dk1"/>
              </a:solidFill>
            </a:endParaRPr>
          </a:p>
          <a:p>
            <a:pPr indent="-304800" lvl="0" marL="457200" marR="1435100" rtl="0" algn="l">
              <a:lnSpc>
                <a:spcPct val="115000"/>
              </a:lnSpc>
              <a:spcBef>
                <a:spcPts val="0"/>
              </a:spcBef>
              <a:spcAft>
                <a:spcPts val="0"/>
              </a:spcAft>
              <a:buClr>
                <a:schemeClr val="dk1"/>
              </a:buClr>
              <a:buSzPts val="1200"/>
              <a:buFont typeface="Calibri"/>
              <a:buChar char="●"/>
            </a:pPr>
            <a:r>
              <a:rPr lang="es-419" sz="1300">
                <a:solidFill>
                  <a:schemeClr val="dk1"/>
                </a:solidFill>
              </a:rPr>
              <a:t>El documento de texto, deberá ser subido al Salón Virtual de la materia hasta la fecha de entrega en el Capítulo “Obligatorio diciembre 2021, Grupo XXXX”.</a:t>
            </a:r>
            <a:r>
              <a:rPr lang="es-419"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88900" lvl="0" marL="177800" rtl="0" algn="l">
              <a:lnSpc>
                <a:spcPct val="115000"/>
              </a:lnSpc>
              <a:spcBef>
                <a:spcPts val="1200"/>
              </a:spcBef>
              <a:spcAft>
                <a:spcPts val="0"/>
              </a:spcAft>
              <a:buClr>
                <a:schemeClr val="dk1"/>
              </a:buClr>
              <a:buSzPts val="1100"/>
              <a:buFont typeface="Arial"/>
              <a:buNone/>
            </a:pPr>
            <a:r>
              <a:rPr b="1" lang="es-419" sz="1600">
                <a:solidFill>
                  <a:schemeClr val="dk1"/>
                </a:solidFill>
              </a:rPr>
              <a:t>Consultas </a:t>
            </a:r>
            <a:endParaRPr b="1" sz="1600">
              <a:solidFill>
                <a:schemeClr val="dk1"/>
              </a:solidFill>
            </a:endParaRPr>
          </a:p>
          <a:p>
            <a:pPr indent="-311150" lvl="0" marL="457200" marR="1498600" rtl="0" algn="l">
              <a:lnSpc>
                <a:spcPct val="115000"/>
              </a:lnSpc>
              <a:spcBef>
                <a:spcPts val="1200"/>
              </a:spcBef>
              <a:spcAft>
                <a:spcPts val="0"/>
              </a:spcAft>
              <a:buClr>
                <a:schemeClr val="dk1"/>
              </a:buClr>
              <a:buSzPts val="1300"/>
              <a:buChar char="●"/>
            </a:pPr>
            <a:r>
              <a:rPr lang="es-419" sz="1300">
                <a:solidFill>
                  <a:schemeClr val="dk1"/>
                </a:solidFill>
              </a:rPr>
              <a:t>Los participantes tendrán una instancia de consultas el último día de clase a las 19 hs, con confirmación de asistencia previa. </a:t>
            </a:r>
            <a:endParaRPr sz="1300">
              <a:solidFill>
                <a:schemeClr val="dk1"/>
              </a:solidFill>
            </a:endParaRPr>
          </a:p>
          <a:p>
            <a:pPr indent="-311150" lvl="0" marL="457200" marR="1498600" rtl="0" algn="l">
              <a:lnSpc>
                <a:spcPct val="115000"/>
              </a:lnSpc>
              <a:spcBef>
                <a:spcPts val="0"/>
              </a:spcBef>
              <a:spcAft>
                <a:spcPts val="0"/>
              </a:spcAft>
              <a:buClr>
                <a:schemeClr val="dk1"/>
              </a:buClr>
              <a:buSzPts val="1300"/>
              <a:buChar char="●"/>
            </a:pPr>
            <a:r>
              <a:rPr lang="es-419" sz="1300">
                <a:solidFill>
                  <a:schemeClr val="dk1"/>
                </a:solidFill>
              </a:rPr>
              <a:t>Sin perjuicio de lo anterior, los alumnos podrán consultar vía mensajes de Moodle todas las dudas que sean necesarias para poder entregar el trabajo final. </a:t>
            </a:r>
            <a:endParaRPr sz="1300">
              <a:solidFill>
                <a:schemeClr val="dk1"/>
              </a:solidFill>
            </a:endParaRPr>
          </a:p>
          <a:p>
            <a:pPr indent="88900" lvl="0" marL="177800" rtl="0" algn="l">
              <a:lnSpc>
                <a:spcPct val="141136"/>
              </a:lnSpc>
              <a:spcBef>
                <a:spcPts val="1200"/>
              </a:spcBef>
              <a:spcAft>
                <a:spcPts val="1200"/>
              </a:spcAft>
              <a:buNone/>
            </a:pPr>
            <a:r>
              <a:t/>
            </a:r>
            <a:endParaRPr b="1" sz="1600"/>
          </a:p>
        </p:txBody>
      </p:sp>
      <p:sp>
        <p:nvSpPr>
          <p:cNvPr id="127" name="Google Shape;127;p27"/>
          <p:cNvSpPr txBox="1"/>
          <p:nvPr>
            <p:ph type="title"/>
          </p:nvPr>
        </p:nvSpPr>
        <p:spPr>
          <a:xfrm>
            <a:off x="3950466" y="179923"/>
            <a:ext cx="4807200" cy="497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s-419" sz="2900">
                <a:solidFill>
                  <a:schemeClr val="accent5"/>
                </a:solidFill>
              </a:rPr>
              <a:t>Reglamento del Obligatorio</a:t>
            </a:r>
            <a:endParaRPr sz="2900">
              <a:solidFill>
                <a:schemeClr val="accent5"/>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28"/>
          <p:cNvPicPr preferRelativeResize="0"/>
          <p:nvPr/>
        </p:nvPicPr>
        <p:blipFill rotWithShape="1">
          <a:blip r:embed="rId3">
            <a:alphaModFix/>
          </a:blip>
          <a:srcRect b="0" l="0" r="0" t="0"/>
          <a:stretch/>
        </p:blipFill>
        <p:spPr>
          <a:xfrm>
            <a:off x="685800" y="1732"/>
            <a:ext cx="1339702" cy="840040"/>
          </a:xfrm>
          <a:prstGeom prst="rect">
            <a:avLst/>
          </a:prstGeom>
          <a:noFill/>
          <a:ln>
            <a:noFill/>
          </a:ln>
        </p:spPr>
      </p:pic>
      <p:sp>
        <p:nvSpPr>
          <p:cNvPr id="133" name="Google Shape;133;p28"/>
          <p:cNvSpPr txBox="1"/>
          <p:nvPr/>
        </p:nvSpPr>
        <p:spPr>
          <a:xfrm>
            <a:off x="510575" y="1304775"/>
            <a:ext cx="544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34" name="Google Shape;134;p28"/>
          <p:cNvSpPr txBox="1"/>
          <p:nvPr>
            <p:ph type="title"/>
          </p:nvPr>
        </p:nvSpPr>
        <p:spPr>
          <a:xfrm>
            <a:off x="3950466" y="179923"/>
            <a:ext cx="4807200" cy="497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s-419" sz="2900">
                <a:solidFill>
                  <a:schemeClr val="accent5"/>
                </a:solidFill>
              </a:rPr>
              <a:t>Reglamento del Obligatorio</a:t>
            </a:r>
            <a:endParaRPr sz="2900">
              <a:solidFill>
                <a:schemeClr val="accent5"/>
              </a:solidFill>
            </a:endParaRPr>
          </a:p>
        </p:txBody>
      </p:sp>
      <p:sp>
        <p:nvSpPr>
          <p:cNvPr id="135" name="Google Shape;135;p28"/>
          <p:cNvSpPr txBox="1"/>
          <p:nvPr/>
        </p:nvSpPr>
        <p:spPr>
          <a:xfrm>
            <a:off x="229150" y="1193550"/>
            <a:ext cx="8195100" cy="3000000"/>
          </a:xfrm>
          <a:prstGeom prst="rect">
            <a:avLst/>
          </a:prstGeom>
          <a:noFill/>
          <a:ln>
            <a:noFill/>
          </a:ln>
        </p:spPr>
        <p:txBody>
          <a:bodyPr anchorCtr="0" anchor="ctr" bIns="91425" lIns="91425" spcFirstLastPara="1" rIns="91425" wrap="square" tIns="91425">
            <a:noAutofit/>
          </a:bodyPr>
          <a:lstStyle/>
          <a:p>
            <a:pPr indent="0" lvl="0" marL="177800" rtl="0" algn="l">
              <a:lnSpc>
                <a:spcPct val="115000"/>
              </a:lnSpc>
              <a:spcBef>
                <a:spcPts val="1200"/>
              </a:spcBef>
              <a:spcAft>
                <a:spcPts val="0"/>
              </a:spcAft>
              <a:buClr>
                <a:schemeClr val="dk1"/>
              </a:buClr>
              <a:buSzPts val="1100"/>
              <a:buFont typeface="Arial"/>
              <a:buNone/>
            </a:pPr>
            <a:r>
              <a:rPr b="1" lang="es-419" sz="1600">
                <a:solidFill>
                  <a:schemeClr val="dk1"/>
                </a:solidFill>
              </a:rPr>
              <a:t>Corrección </a:t>
            </a:r>
            <a:endParaRPr b="1" sz="1600">
              <a:solidFill>
                <a:schemeClr val="dk1"/>
              </a:solidFill>
            </a:endParaRPr>
          </a:p>
          <a:p>
            <a:pPr indent="0" lvl="0" marL="177800" marR="1244600" rtl="0" algn="l">
              <a:lnSpc>
                <a:spcPct val="115000"/>
              </a:lnSpc>
              <a:spcBef>
                <a:spcPts val="1200"/>
              </a:spcBef>
              <a:spcAft>
                <a:spcPts val="0"/>
              </a:spcAft>
              <a:buClr>
                <a:schemeClr val="dk1"/>
              </a:buClr>
              <a:buSzPts val="1100"/>
              <a:buFont typeface="Arial"/>
              <a:buNone/>
            </a:pPr>
            <a:r>
              <a:rPr lang="es-419" sz="1300">
                <a:solidFill>
                  <a:schemeClr val="dk1"/>
                </a:solidFill>
              </a:rPr>
              <a:t>La corrección del trabajo se realizará en un máximo de 15 días laborales desde la fecha de entrega y se comunicará vía email de la calificación y observaciones del docente. </a:t>
            </a:r>
            <a:endParaRPr sz="1300">
              <a:solidFill>
                <a:schemeClr val="dk1"/>
              </a:solidFill>
            </a:endParaRPr>
          </a:p>
          <a:p>
            <a:pPr indent="88900" lvl="0" marL="177800" rtl="0" algn="l">
              <a:lnSpc>
                <a:spcPct val="115000"/>
              </a:lnSpc>
              <a:spcBef>
                <a:spcPts val="1200"/>
              </a:spcBef>
              <a:spcAft>
                <a:spcPts val="0"/>
              </a:spcAft>
              <a:buClr>
                <a:schemeClr val="dk1"/>
              </a:buClr>
              <a:buSzPts val="1100"/>
              <a:buFont typeface="Arial"/>
              <a:buNone/>
            </a:pPr>
            <a:r>
              <a:rPr lang="es-419" sz="9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a:p>
            <a:pPr indent="0" lvl="0" marL="177800" rtl="0" algn="l">
              <a:lnSpc>
                <a:spcPct val="115000"/>
              </a:lnSpc>
              <a:spcBef>
                <a:spcPts val="1200"/>
              </a:spcBef>
              <a:spcAft>
                <a:spcPts val="0"/>
              </a:spcAft>
              <a:buClr>
                <a:schemeClr val="dk1"/>
              </a:buClr>
              <a:buSzPts val="1100"/>
              <a:buFont typeface="Arial"/>
              <a:buNone/>
            </a:pPr>
            <a:r>
              <a:rPr b="1" lang="es-419" sz="1600">
                <a:solidFill>
                  <a:schemeClr val="dk1"/>
                </a:solidFill>
              </a:rPr>
              <a:t>Aprobación </a:t>
            </a:r>
            <a:endParaRPr b="1" sz="1600">
              <a:solidFill>
                <a:schemeClr val="dk1"/>
              </a:solidFill>
            </a:endParaRPr>
          </a:p>
          <a:p>
            <a:pPr indent="0" lvl="0" marL="177800" rtl="0" algn="l">
              <a:lnSpc>
                <a:spcPct val="141136"/>
              </a:lnSpc>
              <a:spcBef>
                <a:spcPts val="1200"/>
              </a:spcBef>
              <a:spcAft>
                <a:spcPts val="0"/>
              </a:spcAft>
              <a:buClr>
                <a:schemeClr val="dk1"/>
              </a:buClr>
              <a:buSzPts val="1100"/>
              <a:buFont typeface="Arial"/>
              <a:buNone/>
            </a:pPr>
            <a:r>
              <a:rPr lang="es-419" sz="1300">
                <a:solidFill>
                  <a:schemeClr val="dk1"/>
                </a:solidFill>
              </a:rPr>
              <a:t>La aprobación de la materia se obtendrá con al menos el 70% de los puntos del trabajo final.</a:t>
            </a:r>
            <a:endParaRPr sz="1300">
              <a:solidFill>
                <a:schemeClr val="dk1"/>
              </a:solidFill>
            </a:endParaRPr>
          </a:p>
          <a:p>
            <a:pPr indent="88900" lvl="0" marL="177800" rtl="0" algn="l">
              <a:lnSpc>
                <a:spcPct val="141136"/>
              </a:lnSpc>
              <a:spcBef>
                <a:spcPts val="1200"/>
              </a:spcBef>
              <a:spcAft>
                <a:spcPts val="1200"/>
              </a:spcAft>
              <a:buNone/>
            </a:pPr>
            <a:r>
              <a:t/>
            </a:r>
            <a:endParaRPr b="1" sz="16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9"/>
          <p:cNvPicPr preferRelativeResize="0"/>
          <p:nvPr/>
        </p:nvPicPr>
        <p:blipFill rotWithShape="1">
          <a:blip r:embed="rId3">
            <a:alphaModFix/>
          </a:blip>
          <a:srcRect b="0" l="0" r="0" t="0"/>
          <a:stretch/>
        </p:blipFill>
        <p:spPr>
          <a:xfrm>
            <a:off x="685800" y="1732"/>
            <a:ext cx="1339702" cy="840040"/>
          </a:xfrm>
          <a:prstGeom prst="rect">
            <a:avLst/>
          </a:prstGeom>
          <a:noFill/>
          <a:ln>
            <a:noFill/>
          </a:ln>
        </p:spPr>
      </p:pic>
      <p:sp>
        <p:nvSpPr>
          <p:cNvPr id="141" name="Google Shape;141;p29"/>
          <p:cNvSpPr txBox="1"/>
          <p:nvPr/>
        </p:nvSpPr>
        <p:spPr>
          <a:xfrm>
            <a:off x="510575" y="1304775"/>
            <a:ext cx="544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42" name="Google Shape;142;p29"/>
          <p:cNvSpPr txBox="1"/>
          <p:nvPr>
            <p:ph type="title"/>
          </p:nvPr>
        </p:nvSpPr>
        <p:spPr>
          <a:xfrm>
            <a:off x="3950466" y="179923"/>
            <a:ext cx="4807200" cy="497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s-419" sz="2900">
                <a:solidFill>
                  <a:schemeClr val="accent5"/>
                </a:solidFill>
              </a:rPr>
              <a:t>Aprendizaje y modelos</a:t>
            </a:r>
            <a:endParaRPr sz="2900">
              <a:solidFill>
                <a:schemeClr val="accent5"/>
              </a:solidFill>
            </a:endParaRPr>
          </a:p>
        </p:txBody>
      </p:sp>
      <p:sp>
        <p:nvSpPr>
          <p:cNvPr id="143" name="Google Shape;143;p29"/>
          <p:cNvSpPr txBox="1"/>
          <p:nvPr/>
        </p:nvSpPr>
        <p:spPr>
          <a:xfrm>
            <a:off x="184200" y="1400375"/>
            <a:ext cx="5409000" cy="3000000"/>
          </a:xfrm>
          <a:prstGeom prst="rect">
            <a:avLst/>
          </a:prstGeom>
          <a:noFill/>
          <a:ln>
            <a:noFill/>
          </a:ln>
        </p:spPr>
        <p:txBody>
          <a:bodyPr anchorCtr="0" anchor="ctr" bIns="91425" lIns="91425" spcFirstLastPara="1" rIns="91425" wrap="square" tIns="91425">
            <a:noAutofit/>
          </a:bodyPr>
          <a:lstStyle/>
          <a:p>
            <a:pPr indent="0" lvl="0" marL="177800" rtl="0" algn="l">
              <a:lnSpc>
                <a:spcPct val="141136"/>
              </a:lnSpc>
              <a:spcBef>
                <a:spcPts val="1200"/>
              </a:spcBef>
              <a:spcAft>
                <a:spcPts val="1200"/>
              </a:spcAft>
              <a:buNone/>
            </a:pPr>
            <a:r>
              <a:rPr lang="es-419" sz="1300">
                <a:solidFill>
                  <a:srgbClr val="202124"/>
                </a:solidFill>
              </a:rPr>
              <a:t>¿Qué significa aprender? Podríamos decir que, una vez que aprendemos algo, podemos repetirlo de una manera más o menos detallada. En realidad, aprender implica mucho más que copiar un comportamiento o memorizar una poesía. De hecho, entendemos lo que aprendemos y somos capaces de generalizar ese conocimiento, lo que nos ayuda a reaccionar correctamente ante nuevas personas, lugares y situaciones.</a:t>
            </a:r>
            <a:endParaRPr b="1" sz="1300">
              <a:solidFill>
                <a:schemeClr val="dk1"/>
              </a:solidFill>
            </a:endParaRPr>
          </a:p>
        </p:txBody>
      </p:sp>
      <p:pic>
        <p:nvPicPr>
          <p:cNvPr id="144" name="Google Shape;144;p29"/>
          <p:cNvPicPr preferRelativeResize="0"/>
          <p:nvPr/>
        </p:nvPicPr>
        <p:blipFill>
          <a:blip r:embed="rId4">
            <a:alphaModFix/>
          </a:blip>
          <a:stretch>
            <a:fillRect/>
          </a:stretch>
        </p:blipFill>
        <p:spPr>
          <a:xfrm>
            <a:off x="5673675" y="1732900"/>
            <a:ext cx="3246000" cy="2028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30"/>
          <p:cNvPicPr preferRelativeResize="0"/>
          <p:nvPr/>
        </p:nvPicPr>
        <p:blipFill rotWithShape="1">
          <a:blip r:embed="rId3">
            <a:alphaModFix/>
          </a:blip>
          <a:srcRect b="0" l="0" r="0" t="0"/>
          <a:stretch/>
        </p:blipFill>
        <p:spPr>
          <a:xfrm>
            <a:off x="685800" y="1732"/>
            <a:ext cx="1339702" cy="840040"/>
          </a:xfrm>
          <a:prstGeom prst="rect">
            <a:avLst/>
          </a:prstGeom>
          <a:noFill/>
          <a:ln>
            <a:noFill/>
          </a:ln>
        </p:spPr>
      </p:pic>
      <p:sp>
        <p:nvSpPr>
          <p:cNvPr id="150" name="Google Shape;150;p30"/>
          <p:cNvSpPr txBox="1"/>
          <p:nvPr/>
        </p:nvSpPr>
        <p:spPr>
          <a:xfrm>
            <a:off x="510575" y="1304775"/>
            <a:ext cx="544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51" name="Google Shape;151;p30"/>
          <p:cNvSpPr txBox="1"/>
          <p:nvPr>
            <p:ph type="title"/>
          </p:nvPr>
        </p:nvSpPr>
        <p:spPr>
          <a:xfrm>
            <a:off x="3950466" y="179923"/>
            <a:ext cx="4807200" cy="497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s-419" sz="2900">
                <a:solidFill>
                  <a:schemeClr val="accent5"/>
                </a:solidFill>
              </a:rPr>
              <a:t>Aprendizaje y modelos</a:t>
            </a:r>
            <a:endParaRPr sz="2900">
              <a:solidFill>
                <a:schemeClr val="accent5"/>
              </a:solidFill>
            </a:endParaRPr>
          </a:p>
        </p:txBody>
      </p:sp>
      <p:sp>
        <p:nvSpPr>
          <p:cNvPr id="152" name="Google Shape;152;p30"/>
          <p:cNvSpPr txBox="1"/>
          <p:nvPr/>
        </p:nvSpPr>
        <p:spPr>
          <a:xfrm>
            <a:off x="184200" y="1400375"/>
            <a:ext cx="4257900" cy="3000000"/>
          </a:xfrm>
          <a:prstGeom prst="rect">
            <a:avLst/>
          </a:prstGeom>
          <a:noFill/>
          <a:ln>
            <a:noFill/>
          </a:ln>
        </p:spPr>
        <p:txBody>
          <a:bodyPr anchorCtr="0" anchor="ctr" bIns="91425" lIns="91425" spcFirstLastPara="1" rIns="91425" wrap="square" tIns="91425">
            <a:noAutofit/>
          </a:bodyPr>
          <a:lstStyle/>
          <a:p>
            <a:pPr indent="0" lvl="0" marL="177800" rtl="0" algn="l">
              <a:lnSpc>
                <a:spcPct val="141136"/>
              </a:lnSpc>
              <a:spcBef>
                <a:spcPts val="1200"/>
              </a:spcBef>
              <a:spcAft>
                <a:spcPts val="1200"/>
              </a:spcAft>
              <a:buNone/>
            </a:pPr>
            <a:r>
              <a:rPr lang="es-419" sz="1300">
                <a:solidFill>
                  <a:srgbClr val="202124"/>
                </a:solidFill>
              </a:rPr>
              <a:t>La tecnología ha evolucionado de tal manera que ahora podemos crear máquinas que </a:t>
            </a:r>
            <a:r>
              <a:rPr b="1" i="1" lang="es-419" sz="1300">
                <a:solidFill>
                  <a:srgbClr val="202124"/>
                </a:solidFill>
              </a:rPr>
              <a:t>piensan</a:t>
            </a:r>
            <a:r>
              <a:rPr lang="es-419" sz="1300">
                <a:solidFill>
                  <a:srgbClr val="202124"/>
                </a:solidFill>
              </a:rPr>
              <a:t>, o al menos parecen hacerlo. De hecho, la mayoría de los sistemas que llamamos inteligentes sólo son capaces de realizar tareas repetitivas o reaccionar a las entradas externas de acuerdo con lo que sea que los he mostrado a modo de ejemplo.</a:t>
            </a:r>
            <a:endParaRPr sz="1300">
              <a:solidFill>
                <a:srgbClr val="202124"/>
              </a:solidFill>
            </a:endParaRPr>
          </a:p>
        </p:txBody>
      </p:sp>
      <p:pic>
        <p:nvPicPr>
          <p:cNvPr id="153" name="Google Shape;153;p30"/>
          <p:cNvPicPr preferRelativeResize="0"/>
          <p:nvPr/>
        </p:nvPicPr>
        <p:blipFill>
          <a:blip r:embed="rId4">
            <a:alphaModFix/>
          </a:blip>
          <a:stretch>
            <a:fillRect/>
          </a:stretch>
        </p:blipFill>
        <p:spPr>
          <a:xfrm>
            <a:off x="4482100" y="935200"/>
            <a:ext cx="2909423" cy="1747501"/>
          </a:xfrm>
          <a:prstGeom prst="rect">
            <a:avLst/>
          </a:prstGeom>
          <a:noFill/>
          <a:ln>
            <a:noFill/>
          </a:ln>
        </p:spPr>
      </p:pic>
      <p:pic>
        <p:nvPicPr>
          <p:cNvPr id="154" name="Google Shape;154;p30"/>
          <p:cNvPicPr preferRelativeResize="0"/>
          <p:nvPr/>
        </p:nvPicPr>
        <p:blipFill>
          <a:blip r:embed="rId5">
            <a:alphaModFix/>
          </a:blip>
          <a:stretch>
            <a:fillRect/>
          </a:stretch>
        </p:blipFill>
        <p:spPr>
          <a:xfrm>
            <a:off x="6122500" y="2834650"/>
            <a:ext cx="2635176" cy="1565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31"/>
          <p:cNvPicPr preferRelativeResize="0"/>
          <p:nvPr/>
        </p:nvPicPr>
        <p:blipFill rotWithShape="1">
          <a:blip r:embed="rId3">
            <a:alphaModFix/>
          </a:blip>
          <a:srcRect b="0" l="0" r="0" t="0"/>
          <a:stretch/>
        </p:blipFill>
        <p:spPr>
          <a:xfrm>
            <a:off x="685800" y="1732"/>
            <a:ext cx="1339702" cy="840040"/>
          </a:xfrm>
          <a:prstGeom prst="rect">
            <a:avLst/>
          </a:prstGeom>
          <a:noFill/>
          <a:ln>
            <a:noFill/>
          </a:ln>
        </p:spPr>
      </p:pic>
      <p:sp>
        <p:nvSpPr>
          <p:cNvPr id="160" name="Google Shape;160;p31"/>
          <p:cNvSpPr txBox="1"/>
          <p:nvPr/>
        </p:nvSpPr>
        <p:spPr>
          <a:xfrm>
            <a:off x="510575" y="1304775"/>
            <a:ext cx="544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61" name="Google Shape;161;p31"/>
          <p:cNvSpPr txBox="1"/>
          <p:nvPr>
            <p:ph type="title"/>
          </p:nvPr>
        </p:nvSpPr>
        <p:spPr>
          <a:xfrm>
            <a:off x="3950466" y="179923"/>
            <a:ext cx="4807200" cy="497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s-419" sz="2900">
                <a:solidFill>
                  <a:schemeClr val="accent5"/>
                </a:solidFill>
              </a:rPr>
              <a:t>Aprendizaje y modelos</a:t>
            </a:r>
            <a:endParaRPr sz="2900">
              <a:solidFill>
                <a:schemeClr val="accent5"/>
              </a:solidFill>
            </a:endParaRPr>
          </a:p>
        </p:txBody>
      </p:sp>
      <p:sp>
        <p:nvSpPr>
          <p:cNvPr id="162" name="Google Shape;162;p31"/>
          <p:cNvSpPr txBox="1"/>
          <p:nvPr/>
        </p:nvSpPr>
        <p:spPr>
          <a:xfrm>
            <a:off x="184200" y="1115025"/>
            <a:ext cx="4257900" cy="3285300"/>
          </a:xfrm>
          <a:prstGeom prst="rect">
            <a:avLst/>
          </a:prstGeom>
          <a:noFill/>
          <a:ln>
            <a:noFill/>
          </a:ln>
        </p:spPr>
        <p:txBody>
          <a:bodyPr anchorCtr="0" anchor="ctr" bIns="91425" lIns="91425" spcFirstLastPara="1" rIns="91425" wrap="square" tIns="91425">
            <a:noAutofit/>
          </a:bodyPr>
          <a:lstStyle/>
          <a:p>
            <a:pPr indent="0" lvl="0" marL="177800" rtl="0" algn="l">
              <a:lnSpc>
                <a:spcPct val="141136"/>
              </a:lnSpc>
              <a:spcBef>
                <a:spcPts val="1200"/>
              </a:spcBef>
              <a:spcAft>
                <a:spcPts val="1200"/>
              </a:spcAft>
              <a:buNone/>
            </a:pPr>
            <a:r>
              <a:rPr lang="es-419" sz="1300">
                <a:solidFill>
                  <a:srgbClr val="202124"/>
                </a:solidFill>
              </a:rPr>
              <a:t>Por definición, el aprendizaje automático significa enseñar a una máquina o un algoritmo a realizar tareas. Hemos estado haciendo esto durante muchos años, se llama </a:t>
            </a:r>
            <a:r>
              <a:rPr b="1" lang="es-419" sz="1300">
                <a:solidFill>
                  <a:srgbClr val="202124"/>
                </a:solidFill>
              </a:rPr>
              <a:t>programación</a:t>
            </a:r>
            <a:r>
              <a:rPr lang="es-419" sz="1300">
                <a:solidFill>
                  <a:srgbClr val="202124"/>
                </a:solidFill>
              </a:rPr>
              <a:t>. Damos una computadora un conjunto de instrucciones, el orden en el que deben ejecutarse y una serie de opciones de cómo reaccionar a un número limitado de entradas. Si no se conoce la entrada, o si pedimos a la computadora para hacer algo que no está contenido en el programa, entonces fallará,mostrando un error. </a:t>
            </a:r>
            <a:endParaRPr sz="1300">
              <a:solidFill>
                <a:srgbClr val="202124"/>
              </a:solidFill>
            </a:endParaRPr>
          </a:p>
        </p:txBody>
      </p:sp>
      <p:pic>
        <p:nvPicPr>
          <p:cNvPr id="163" name="Google Shape;163;p31"/>
          <p:cNvPicPr preferRelativeResize="0"/>
          <p:nvPr/>
        </p:nvPicPr>
        <p:blipFill>
          <a:blip r:embed="rId4">
            <a:alphaModFix/>
          </a:blip>
          <a:stretch>
            <a:fillRect/>
          </a:stretch>
        </p:blipFill>
        <p:spPr>
          <a:xfrm>
            <a:off x="4518300" y="1768850"/>
            <a:ext cx="4397100" cy="1821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32"/>
          <p:cNvPicPr preferRelativeResize="0"/>
          <p:nvPr/>
        </p:nvPicPr>
        <p:blipFill rotWithShape="1">
          <a:blip r:embed="rId3">
            <a:alphaModFix/>
          </a:blip>
          <a:srcRect b="0" l="0" r="0" t="0"/>
          <a:stretch/>
        </p:blipFill>
        <p:spPr>
          <a:xfrm>
            <a:off x="685800" y="1732"/>
            <a:ext cx="1339702" cy="840040"/>
          </a:xfrm>
          <a:prstGeom prst="rect">
            <a:avLst/>
          </a:prstGeom>
          <a:noFill/>
          <a:ln>
            <a:noFill/>
          </a:ln>
        </p:spPr>
      </p:pic>
      <p:sp>
        <p:nvSpPr>
          <p:cNvPr id="169" name="Google Shape;169;p32"/>
          <p:cNvSpPr txBox="1"/>
          <p:nvPr/>
        </p:nvSpPr>
        <p:spPr>
          <a:xfrm>
            <a:off x="510575" y="1304775"/>
            <a:ext cx="544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70" name="Google Shape;170;p32"/>
          <p:cNvSpPr txBox="1"/>
          <p:nvPr>
            <p:ph type="title"/>
          </p:nvPr>
        </p:nvSpPr>
        <p:spPr>
          <a:xfrm>
            <a:off x="3950466" y="179923"/>
            <a:ext cx="4807200" cy="497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s-419" sz="2900">
                <a:solidFill>
                  <a:schemeClr val="accent5"/>
                </a:solidFill>
              </a:rPr>
              <a:t>Aprendizaje y modelos</a:t>
            </a:r>
            <a:endParaRPr sz="2900">
              <a:solidFill>
                <a:schemeClr val="accent5"/>
              </a:solidFill>
            </a:endParaRPr>
          </a:p>
        </p:txBody>
      </p:sp>
      <p:sp>
        <p:nvSpPr>
          <p:cNvPr id="171" name="Google Shape;171;p32"/>
          <p:cNvSpPr txBox="1"/>
          <p:nvPr/>
        </p:nvSpPr>
        <p:spPr>
          <a:xfrm>
            <a:off x="103275" y="1384800"/>
            <a:ext cx="4257900" cy="3285300"/>
          </a:xfrm>
          <a:prstGeom prst="rect">
            <a:avLst/>
          </a:prstGeom>
          <a:noFill/>
          <a:ln>
            <a:noFill/>
          </a:ln>
        </p:spPr>
        <p:txBody>
          <a:bodyPr anchorCtr="0" anchor="ctr" bIns="91425" lIns="91425" spcFirstLastPara="1" rIns="91425" wrap="square" tIns="91425">
            <a:noAutofit/>
          </a:bodyPr>
          <a:lstStyle/>
          <a:p>
            <a:pPr indent="0" lvl="0" marL="177800" rtl="0" algn="l">
              <a:lnSpc>
                <a:spcPct val="141136"/>
              </a:lnSpc>
              <a:spcBef>
                <a:spcPts val="1200"/>
              </a:spcBef>
              <a:spcAft>
                <a:spcPts val="0"/>
              </a:spcAft>
              <a:buNone/>
            </a:pPr>
            <a:r>
              <a:rPr lang="es-419" sz="1300">
                <a:solidFill>
                  <a:srgbClr val="202124"/>
                </a:solidFill>
              </a:rPr>
              <a:t>La diferencia entre este paradigma tradicional y el aprendizaje automático es que nunca le diremos a la computadora exactamente qué hacer. La dejaremos descubrir </a:t>
            </a:r>
            <a:r>
              <a:rPr b="1" lang="es-419" sz="1300">
                <a:solidFill>
                  <a:srgbClr val="202124"/>
                </a:solidFill>
              </a:rPr>
              <a:t>patrones</a:t>
            </a:r>
            <a:r>
              <a:rPr lang="es-419" sz="1300">
                <a:solidFill>
                  <a:srgbClr val="202124"/>
                </a:solidFill>
              </a:rPr>
              <a:t> o le daremos </a:t>
            </a:r>
            <a:r>
              <a:rPr b="1" lang="es-419" sz="1300">
                <a:solidFill>
                  <a:srgbClr val="202124"/>
                </a:solidFill>
              </a:rPr>
              <a:t>muestras</a:t>
            </a:r>
            <a:r>
              <a:rPr lang="es-419" sz="1300">
                <a:solidFill>
                  <a:srgbClr val="202124"/>
                </a:solidFill>
              </a:rPr>
              <a:t> de lo que queremos. Usaremos programación, por supuesto, pero solo para definir algoritmos que aprendan en el sentido descrito anteriormente. Desde encontrar la función que representa mejor un conjunto de puntos hasta conducir un automóvil, todo lo que una máquina puede hacer se aprende de esta manera.</a:t>
            </a:r>
            <a:endParaRPr sz="1300">
              <a:solidFill>
                <a:srgbClr val="202124"/>
              </a:solidFill>
            </a:endParaRPr>
          </a:p>
          <a:p>
            <a:pPr indent="0" lvl="0" marL="177800" rtl="0" algn="l">
              <a:lnSpc>
                <a:spcPct val="141136"/>
              </a:lnSpc>
              <a:spcBef>
                <a:spcPts val="1200"/>
              </a:spcBef>
              <a:spcAft>
                <a:spcPts val="1200"/>
              </a:spcAft>
              <a:buNone/>
            </a:pPr>
            <a:r>
              <a:t/>
            </a:r>
            <a:endParaRPr sz="1300">
              <a:solidFill>
                <a:srgbClr val="202124"/>
              </a:solidFill>
            </a:endParaRPr>
          </a:p>
        </p:txBody>
      </p:sp>
      <p:pic>
        <p:nvPicPr>
          <p:cNvPr id="172" name="Google Shape;172;p32"/>
          <p:cNvPicPr preferRelativeResize="0"/>
          <p:nvPr/>
        </p:nvPicPr>
        <p:blipFill>
          <a:blip r:embed="rId4">
            <a:alphaModFix/>
          </a:blip>
          <a:stretch>
            <a:fillRect/>
          </a:stretch>
        </p:blipFill>
        <p:spPr>
          <a:xfrm>
            <a:off x="4490850" y="1845523"/>
            <a:ext cx="4478024" cy="185654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33"/>
          <p:cNvPicPr preferRelativeResize="0"/>
          <p:nvPr/>
        </p:nvPicPr>
        <p:blipFill rotWithShape="1">
          <a:blip r:embed="rId3">
            <a:alphaModFix/>
          </a:blip>
          <a:srcRect b="0" l="0" r="0" t="0"/>
          <a:stretch/>
        </p:blipFill>
        <p:spPr>
          <a:xfrm>
            <a:off x="685800" y="1732"/>
            <a:ext cx="1339702" cy="840040"/>
          </a:xfrm>
          <a:prstGeom prst="rect">
            <a:avLst/>
          </a:prstGeom>
          <a:noFill/>
          <a:ln>
            <a:noFill/>
          </a:ln>
        </p:spPr>
      </p:pic>
      <p:sp>
        <p:nvSpPr>
          <p:cNvPr id="178" name="Google Shape;178;p33"/>
          <p:cNvSpPr txBox="1"/>
          <p:nvPr/>
        </p:nvSpPr>
        <p:spPr>
          <a:xfrm>
            <a:off x="510575" y="1304775"/>
            <a:ext cx="544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79" name="Google Shape;179;p33"/>
          <p:cNvSpPr txBox="1"/>
          <p:nvPr>
            <p:ph type="title"/>
          </p:nvPr>
        </p:nvSpPr>
        <p:spPr>
          <a:xfrm>
            <a:off x="3950466" y="179923"/>
            <a:ext cx="4807200" cy="497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s-419" sz="2900">
                <a:solidFill>
                  <a:schemeClr val="accent5"/>
                </a:solidFill>
              </a:rPr>
              <a:t>Aprendizaje y modelos</a:t>
            </a:r>
            <a:endParaRPr sz="2900">
              <a:solidFill>
                <a:schemeClr val="accent5"/>
              </a:solidFill>
            </a:endParaRPr>
          </a:p>
        </p:txBody>
      </p:sp>
      <p:sp>
        <p:nvSpPr>
          <p:cNvPr id="180" name="Google Shape;180;p33"/>
          <p:cNvSpPr txBox="1"/>
          <p:nvPr/>
        </p:nvSpPr>
        <p:spPr>
          <a:xfrm>
            <a:off x="103275" y="1384800"/>
            <a:ext cx="4257900" cy="3285300"/>
          </a:xfrm>
          <a:prstGeom prst="rect">
            <a:avLst/>
          </a:prstGeom>
          <a:noFill/>
          <a:ln>
            <a:noFill/>
          </a:ln>
        </p:spPr>
        <p:txBody>
          <a:bodyPr anchorCtr="0" anchor="ctr" bIns="91425" lIns="91425" spcFirstLastPara="1" rIns="91425" wrap="square" tIns="91425">
            <a:noAutofit/>
          </a:bodyPr>
          <a:lstStyle/>
          <a:p>
            <a:pPr indent="0" lvl="0" marL="177800" rtl="0" algn="l">
              <a:lnSpc>
                <a:spcPct val="141136"/>
              </a:lnSpc>
              <a:spcBef>
                <a:spcPts val="1200"/>
              </a:spcBef>
              <a:spcAft>
                <a:spcPts val="1200"/>
              </a:spcAft>
              <a:buNone/>
            </a:pPr>
            <a:r>
              <a:rPr lang="es-419" sz="1300">
                <a:solidFill>
                  <a:srgbClr val="202124"/>
                </a:solidFill>
              </a:rPr>
              <a:t>Cuando somos bebés, comenzamos a explorar el mundo que nos rodea. Ya que somos demasiado jóvenes para entender palabras o ejemplos, básicamente experimentamos el mundo a través de nuestros sentidos. En la mayoría de los casos, nadie se sienta a nuestro lado para explicar lo que vemos, oímos, sentimos, saboreamos y olemos. Este es un ejemplo de lo que llamamos </a:t>
            </a:r>
            <a:r>
              <a:rPr b="1" lang="es-419" sz="1300">
                <a:solidFill>
                  <a:srgbClr val="202124"/>
                </a:solidFill>
              </a:rPr>
              <a:t>aprendizaje no supervisado.</a:t>
            </a:r>
            <a:endParaRPr sz="1300">
              <a:solidFill>
                <a:srgbClr val="202124"/>
              </a:solidFill>
            </a:endParaRPr>
          </a:p>
        </p:txBody>
      </p:sp>
      <p:sp>
        <p:nvSpPr>
          <p:cNvPr id="181" name="Google Shape;181;p33"/>
          <p:cNvSpPr txBox="1"/>
          <p:nvPr/>
        </p:nvSpPr>
        <p:spPr>
          <a:xfrm>
            <a:off x="4208350" y="2859500"/>
            <a:ext cx="4807200" cy="1797000"/>
          </a:xfrm>
          <a:prstGeom prst="rect">
            <a:avLst/>
          </a:prstGeom>
          <a:noFill/>
          <a:ln>
            <a:noFill/>
          </a:ln>
        </p:spPr>
        <p:txBody>
          <a:bodyPr anchorCtr="0" anchor="t" bIns="91425" lIns="91425" spcFirstLastPara="1" rIns="91425" wrap="square" tIns="91425">
            <a:spAutoFit/>
          </a:bodyPr>
          <a:lstStyle/>
          <a:p>
            <a:pPr indent="0" lvl="0" marL="177800" rtl="0" algn="l">
              <a:lnSpc>
                <a:spcPct val="141136"/>
              </a:lnSpc>
              <a:spcBef>
                <a:spcPts val="1200"/>
              </a:spcBef>
              <a:spcAft>
                <a:spcPts val="1200"/>
              </a:spcAft>
              <a:buNone/>
            </a:pPr>
            <a:r>
              <a:rPr lang="es-419" sz="1300">
                <a:solidFill>
                  <a:srgbClr val="202124"/>
                </a:solidFill>
              </a:rPr>
              <a:t>En el aprendizaje no supervisado, los datos de entrenamiento están "sin etiquetar". Sin nuestra ayuda o intervención, los algoritmos (o programas) encontrarán las conexiones necesarias o patrones insospechados en los datos y conocerá los detalles y propiedades del conjunto de datos.</a:t>
            </a:r>
            <a:endParaRPr sz="1300"/>
          </a:p>
        </p:txBody>
      </p:sp>
      <p:pic>
        <p:nvPicPr>
          <p:cNvPr id="182" name="Google Shape;182;p33"/>
          <p:cNvPicPr preferRelativeResize="0"/>
          <p:nvPr/>
        </p:nvPicPr>
        <p:blipFill>
          <a:blip r:embed="rId4">
            <a:alphaModFix/>
          </a:blip>
          <a:stretch>
            <a:fillRect/>
          </a:stretch>
        </p:blipFill>
        <p:spPr>
          <a:xfrm>
            <a:off x="4971088" y="892373"/>
            <a:ext cx="3281736" cy="187767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ma de Office">
  <a:themeElements>
    <a:clrScheme name="Tema d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